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60" r:id="rId4"/>
    <p:sldId id="259" r:id="rId5"/>
    <p:sldId id="285" r:id="rId6"/>
    <p:sldId id="284" r:id="rId7"/>
    <p:sldId id="261" r:id="rId8"/>
    <p:sldId id="262" r:id="rId9"/>
    <p:sldId id="263" r:id="rId10"/>
    <p:sldId id="270" r:id="rId11"/>
    <p:sldId id="265" r:id="rId12"/>
    <p:sldId id="273" r:id="rId13"/>
    <p:sldId id="274" r:id="rId14"/>
    <p:sldId id="275" r:id="rId15"/>
    <p:sldId id="272" r:id="rId16"/>
    <p:sldId id="268" r:id="rId17"/>
    <p:sldId id="267" r:id="rId18"/>
    <p:sldId id="266" r:id="rId19"/>
    <p:sldId id="269" r:id="rId20"/>
    <p:sldId id="280" r:id="rId21"/>
    <p:sldId id="276" r:id="rId22"/>
    <p:sldId id="277" r:id="rId23"/>
    <p:sldId id="279" r:id="rId24"/>
    <p:sldId id="281" r:id="rId25"/>
    <p:sldId id="283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25E1DC0-E300-4962-8052-053DF98184B4}">
          <p14:sldIdLst>
            <p14:sldId id="256"/>
            <p14:sldId id="260"/>
          </p14:sldIdLst>
        </p14:section>
        <p14:section name="Background and Motivation" id="{537DED1E-BE3A-4ED8-A989-5991210F9FE6}">
          <p14:sldIdLst>
            <p14:sldId id="259"/>
            <p14:sldId id="285"/>
            <p14:sldId id="284"/>
            <p14:sldId id="261"/>
            <p14:sldId id="262"/>
          </p14:sldIdLst>
        </p14:section>
        <p14:section name="Main Contribution" id="{71199228-F137-42BD-A9DB-9446C7E5E5DE}">
          <p14:sldIdLst>
            <p14:sldId id="263"/>
          </p14:sldIdLst>
        </p14:section>
        <p14:section name="Methodology" id="{D3AD32A0-B59E-4ECC-B04A-EEDE91B18A6D}">
          <p14:sldIdLst>
            <p14:sldId id="270"/>
            <p14:sldId id="265"/>
            <p14:sldId id="273"/>
            <p14:sldId id="274"/>
            <p14:sldId id="275"/>
            <p14:sldId id="272"/>
            <p14:sldId id="268"/>
            <p14:sldId id="267"/>
            <p14:sldId id="266"/>
            <p14:sldId id="269"/>
          </p14:sldIdLst>
        </p14:section>
        <p14:section name="Experimental Results" id="{CDDDE9C1-9CA4-4C7F-A7B0-3AEB3421D311}">
          <p14:sldIdLst>
            <p14:sldId id="280"/>
            <p14:sldId id="276"/>
            <p14:sldId id="277"/>
            <p14:sldId id="279"/>
          </p14:sldIdLst>
        </p14:section>
        <p14:section name="Conclusion and Future Work" id="{2068AABB-B74D-4A82-B52E-E021417898A1}">
          <p14:sldIdLst>
            <p14:sldId id="281"/>
          </p14:sldIdLst>
        </p14:section>
        <p14:section name="References" id="{201E13A0-F306-482F-8889-717A85B6A406}">
          <p14:sldIdLst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35CB6-050F-445D-A4BE-2F13B16AD793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36F0-3461-4D1E-AD70-43DAACD47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79F8-AA95-659D-662E-46D514B98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EB44C-3971-AA60-FF59-466F37B3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7E832-9994-BB53-3DA0-5CD7CBCE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934F8-55B3-4649-78E6-5C3EB4B8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70FDE-429F-EBFC-18EF-9CE6D994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8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14B1-57D7-F135-E629-FEA1C380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71E6A-5B3E-1A98-6283-3292CC2D7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DFB19-5517-C81A-E82E-2B28B252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B4B5-1AE4-8A8D-AA21-E4DEB36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0016A-2D47-A9FA-AAEB-7F71E9C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0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D1628-6288-515D-2432-941341F09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C1A6B-D8ED-D0D2-2AE2-4AB6CE492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85C20-9999-F9A7-66FD-AF04846C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0738E-28D4-5165-CB8E-F7279DED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BBC9A-86C0-14A5-8A42-2788F193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6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4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8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2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CA0B-272B-E82F-93FD-FFD6AB7D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CB28-0042-815C-19C1-2B1410BE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52E2-7B90-1513-A47D-FB0AA3CA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543E-FA6D-CA2C-E111-A67D4283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694DD-4867-9025-A181-4D944AA3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0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29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8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96E5-46F2-BAE1-01AC-C933E28B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39B5E-835F-57C4-16C3-4097212A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07AFC-F8AD-2AC8-A78D-9BE94DFF8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9B8C-0802-4A51-706F-EDBB78F1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365DA-57E7-5E38-3878-D13D03F1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57D4-631C-CFC7-B282-E827A505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57873-F35A-9BD4-7870-A22B5B787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41AC4-D85A-27B1-4DA6-524F5EDA9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B2643-A825-DD80-0D69-ED37D984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DA347-5115-F888-8449-7E6E8C14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0E8FD-B37B-B4CC-40FC-5C1EB91D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DA63-9AFE-29D0-7478-498C859D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F918D-0C42-B7D1-0397-950C1144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BD731-ED4D-36C8-6F34-E09AB7AC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18B21-7E18-7653-CF10-C95ADB43A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B86F6-42E6-FEFB-0ED8-6A4CF2CF2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C931B-5F92-6C01-736E-7F519586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0C5CC-B309-4A6D-B5C6-A54B275B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EBA4D-A728-FEE4-0003-9F7323E5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5460-AE4D-6BB0-3267-57491B0D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0780B-6DE7-5E54-FBD8-06DB0072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9E60E-4FFC-A061-4D42-13C37201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994AD-A059-9EB5-3019-C774AADB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646C3-7C79-B655-1DC0-0C70A976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99889-24DB-2797-89A1-6BAFD68D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5D36-F4D5-1C65-43D0-A0F5F4F9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08A6-E665-CFB2-DCCB-B1474A16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AE2-7CB1-FF37-4E16-C2AC617C2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DE086-73E3-D716-835D-8AABE31DB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FD3E7-19C6-EC3B-4740-6AC18EDA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FE73C-89B8-088D-2E3E-48D3A0CA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AD077-60DA-D94E-F3E2-50BEED48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5C9-9020-C534-A7D9-1FB233DC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7605B-0901-37AD-85ED-9E30D3F27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7B7E0-CE9B-211B-804D-DF611BF0D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79D74-6F2C-A7A6-6474-171F4BB2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4D079-F476-C3E2-DE75-47F91D07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B371C-F9C7-BDEC-FB50-8964C6B8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C2FBC-F11C-2803-1BF9-CFB11D0F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AA994-E508-BE63-F07C-C5E0642F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F33D6-499B-4597-3446-45158E95B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597A6-2DDC-4244-9848-4187CAC47E0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76B7-0CA4-6D1B-B0E9-B991FD4FD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78D5-3691-F7D4-94F1-EFD4AC353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761E-038F-46FE-B21B-9F2724BE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UWindsor powerpoint bottom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0776"/>
            <a:ext cx="121920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9" name="Picture 5" descr="UW_Logo_1L_horz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6269038"/>
            <a:ext cx="306916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E51A513-D117-4AAD-831D-8D9B7426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6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5.mp4"/><Relationship Id="rId7" Type="http://schemas.openxmlformats.org/officeDocument/2006/relationships/image" Target="../media/image33.png"/><Relationship Id="rId2" Type="http://schemas.microsoft.com/office/2007/relationships/media" Target="../media/media15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6.xml"/><Relationship Id="rId5" Type="http://schemas.openxmlformats.org/officeDocument/2006/relationships/audio" Target="../media/media16.m4a"/><Relationship Id="rId4" Type="http://schemas.microsoft.com/office/2007/relationships/media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slide" Target="slide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Layout" Target="../slideLayouts/slideLayout14.xml"/><Relationship Id="rId7" Type="http://schemas.openxmlformats.org/officeDocument/2006/relationships/slide" Target="slide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slide" Target="slide2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D347-F917-F812-1CF6-5FC7253F4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548"/>
            <a:ext cx="9144000" cy="64140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b="1" dirty="0">
                <a:solidFill>
                  <a:srgbClr val="201F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Relative macro placement for faster physical design process</a:t>
            </a:r>
            <a:br>
              <a:rPr lang="en-US" b="0" dirty="0">
                <a:solidFill>
                  <a:srgbClr val="201F1E"/>
                </a:solidFill>
                <a:effectLst/>
                <a:latin typeface="Script MT Bold" panose="03040602040607080904" pitchFamily="66" charset="0"/>
              </a:rPr>
            </a:br>
            <a:r>
              <a:rPr lang="en-US" sz="2000" b="0" dirty="0">
                <a:solidFill>
                  <a:srgbClr val="201F1E"/>
                </a:solidFill>
                <a:effectLst/>
                <a:latin typeface="Script MT Bold" panose="03040602040607080904" pitchFamily="66" charset="0"/>
              </a:rPr>
              <a:t> </a:t>
            </a:r>
            <a:br>
              <a:rPr lang="en-US" b="0" dirty="0">
                <a:solidFill>
                  <a:srgbClr val="201F1E"/>
                </a:solidFill>
                <a:effectLst/>
                <a:latin typeface="Script MT Bold" panose="03040602040607080904" pitchFamily="66" charset="0"/>
              </a:rPr>
            </a:br>
            <a:r>
              <a:rPr lang="en-US" sz="3600" dirty="0">
                <a:solidFill>
                  <a:srgbClr val="201F1E"/>
                </a:solidFill>
                <a:latin typeface="Rockwell" panose="02060603020205020403" pitchFamily="18" charset="0"/>
              </a:rPr>
              <a:t>METRIC 2022</a:t>
            </a:r>
            <a:br>
              <a:rPr lang="en-US" sz="3600" dirty="0">
                <a:solidFill>
                  <a:srgbClr val="201F1E"/>
                </a:solidFill>
                <a:latin typeface="Rockwell" panose="02060603020205020403" pitchFamily="18" charset="0"/>
              </a:rPr>
            </a:br>
            <a:r>
              <a:rPr lang="en-US" sz="800" dirty="0">
                <a:solidFill>
                  <a:srgbClr val="201F1E"/>
                </a:solidFill>
                <a:latin typeface="Rockwell" panose="02060603020205020403" pitchFamily="18" charset="0"/>
              </a:rPr>
              <a:t> </a:t>
            </a:r>
            <a:br>
              <a:rPr lang="en-US" sz="3600" dirty="0">
                <a:solidFill>
                  <a:srgbClr val="201F1E"/>
                </a:solidFill>
                <a:latin typeface="Rockwell" panose="02060603020205020403" pitchFamily="18" charset="0"/>
              </a:rPr>
            </a:br>
            <a:r>
              <a:rPr lang="en-US" sz="900" dirty="0">
                <a:solidFill>
                  <a:srgbClr val="201F1E"/>
                </a:solidFill>
                <a:latin typeface="Rockwell" panose="02060603020205020403" pitchFamily="18" charset="0"/>
              </a:rPr>
              <a:t>  </a:t>
            </a:r>
            <a:br>
              <a:rPr lang="en-US" sz="3600" dirty="0">
                <a:solidFill>
                  <a:srgbClr val="201F1E"/>
                </a:solidFill>
                <a:latin typeface="Rockwell" panose="02060603020205020403" pitchFamily="18" charset="0"/>
              </a:rPr>
            </a:br>
            <a:r>
              <a:rPr lang="en-US" sz="1000" dirty="0">
                <a:solidFill>
                  <a:srgbClr val="201F1E"/>
                </a:solidFill>
                <a:latin typeface="Rockwell" panose="02060603020205020403" pitchFamily="18" charset="0"/>
              </a:rPr>
              <a:t> </a:t>
            </a:r>
            <a:br>
              <a:rPr lang="en-US" b="0" i="1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</a:br>
            <a:r>
              <a:rPr lang="en-US" sz="3200" b="1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Mohit Sharma</a:t>
            </a:r>
            <a:br>
              <a:rPr lang="en-US" sz="3200" b="1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</a:b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Dr. </a:t>
            </a:r>
            <a:r>
              <a:rPr lang="en-US" sz="32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Mohammed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A. S. </a:t>
            </a:r>
            <a:r>
              <a:rPr lang="en-US" sz="32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Khalid</a:t>
            </a:r>
            <a:br>
              <a:rPr lang="en-US" sz="32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br>
              <a:rPr lang="en-US" sz="32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+mn-lt"/>
              </a:rPr>
              <a:t>Date: October 29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, 2022</a:t>
            </a:r>
            <a:br>
              <a:rPr lang="en-US" sz="3200" b="1" dirty="0">
                <a:solidFill>
                  <a:srgbClr val="201F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3200" b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Universit</a:t>
            </a:r>
            <a:r>
              <a:rPr lang="en-US" sz="2000" dirty="0">
                <a:solidFill>
                  <a:srgbClr val="201F1E"/>
                </a:solidFill>
                <a:latin typeface="Segoe UI" panose="020B0502040204020203" pitchFamily="34" charset="0"/>
              </a:rPr>
              <a:t>y of Windsor</a:t>
            </a:r>
            <a:br>
              <a:rPr lang="en-US" sz="2000" dirty="0">
                <a:solidFill>
                  <a:srgbClr val="201F1E"/>
                </a:solidFill>
                <a:latin typeface="Segoe UI" panose="020B0502040204020203" pitchFamily="34" charset="0"/>
              </a:rPr>
            </a:br>
            <a:r>
              <a:rPr lang="en-US" sz="2000" dirty="0">
                <a:solidFill>
                  <a:srgbClr val="201F1E"/>
                </a:solidFill>
                <a:latin typeface="Segoe UI" panose="020B0502040204020203" pitchFamily="34" charset="0"/>
              </a:rPr>
              <a:t>Department of Electrical and Computer Engineering</a:t>
            </a:r>
            <a:br>
              <a:rPr lang="en-US" b="0" i="1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2489B7-BA09-B945-662D-C22519495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2"/>
    </mc:Choice>
    <mc:Fallback xmlns="">
      <p:transition spd="slow" advTm="1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PowerPoint&#10;&#10;Description automatically generated">
            <a:extLst>
              <a:ext uri="{FF2B5EF4-FFF2-40B4-BE49-F238E27FC236}">
                <a16:creationId xmlns:a16="http://schemas.microsoft.com/office/drawing/2014/main" id="{053DB6A4-F09A-B115-EFFA-B00105EF6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6" y="368750"/>
            <a:ext cx="2496093" cy="2288837"/>
          </a:xfrm>
          <a:prstGeom prst="rect">
            <a:avLst/>
          </a:prstGeom>
        </p:spPr>
      </p:pic>
      <p:pic>
        <p:nvPicPr>
          <p:cNvPr id="48" name="Picture 47" descr="PowerPoint&#10;&#10;Description automatically generated with low confidence">
            <a:extLst>
              <a:ext uri="{FF2B5EF4-FFF2-40B4-BE49-F238E27FC236}">
                <a16:creationId xmlns:a16="http://schemas.microsoft.com/office/drawing/2014/main" id="{729BC8D2-D7EC-9C3F-1F35-D50A11A87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97" y="368750"/>
            <a:ext cx="2903887" cy="2083627"/>
          </a:xfrm>
          <a:prstGeom prst="rect">
            <a:avLst/>
          </a:prstGeom>
        </p:spPr>
      </p:pic>
      <p:pic>
        <p:nvPicPr>
          <p:cNvPr id="50" name="Picture 49" descr="PowerPoint&#10;&#10;Description automatically generated">
            <a:extLst>
              <a:ext uri="{FF2B5EF4-FFF2-40B4-BE49-F238E27FC236}">
                <a16:creationId xmlns:a16="http://schemas.microsoft.com/office/drawing/2014/main" id="{85AE4BCF-E647-09DD-127C-777CE055B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49"/>
            <a:ext cx="2580272" cy="2083627"/>
          </a:xfrm>
          <a:prstGeom prst="rect">
            <a:avLst/>
          </a:prstGeom>
        </p:spPr>
      </p:pic>
      <p:pic>
        <p:nvPicPr>
          <p:cNvPr id="52" name="Picture 51" descr="PowerPoint&#10;&#10;Description automatically generated">
            <a:extLst>
              <a:ext uri="{FF2B5EF4-FFF2-40B4-BE49-F238E27FC236}">
                <a16:creationId xmlns:a16="http://schemas.microsoft.com/office/drawing/2014/main" id="{6B70C3EC-3524-BE33-109E-42F94FCDE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30" y="441049"/>
            <a:ext cx="2223982" cy="214423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0FA8CEB-9407-0EC4-EEB8-78BBE0E33216}"/>
              </a:ext>
            </a:extLst>
          </p:cNvPr>
          <p:cNvSpPr txBox="1"/>
          <p:nvPr/>
        </p:nvSpPr>
        <p:spPr>
          <a:xfrm>
            <a:off x="2473531" y="5052749"/>
            <a:ext cx="669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C0269D-68CA-6899-30E0-54B367C1020A}"/>
              </a:ext>
            </a:extLst>
          </p:cNvPr>
          <p:cNvSpPr txBox="1"/>
          <p:nvPr/>
        </p:nvSpPr>
        <p:spPr>
          <a:xfrm>
            <a:off x="689113" y="2782669"/>
            <a:ext cx="178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Top-left or Left-Top corner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DB63AD-8606-D940-BC58-8DAB8110693C}"/>
              </a:ext>
            </a:extLst>
          </p:cNvPr>
          <p:cNvSpPr txBox="1"/>
          <p:nvPr/>
        </p:nvSpPr>
        <p:spPr>
          <a:xfrm>
            <a:off x="3836978" y="2585287"/>
            <a:ext cx="17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Top-left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6687-0D76-F60A-9429-38D396841B97}"/>
              </a:ext>
            </a:extLst>
          </p:cNvPr>
          <p:cNvSpPr txBox="1"/>
          <p:nvPr/>
        </p:nvSpPr>
        <p:spPr>
          <a:xfrm>
            <a:off x="6493927" y="2585287"/>
            <a:ext cx="17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Top-middle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99145C-E1C3-11B9-5A52-A53F5ED4FFB5}"/>
              </a:ext>
            </a:extLst>
          </p:cNvPr>
          <p:cNvSpPr txBox="1"/>
          <p:nvPr/>
        </p:nvSpPr>
        <p:spPr>
          <a:xfrm>
            <a:off x="9718469" y="2659100"/>
            <a:ext cx="17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Top-right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AFE56E-424F-786D-EEBB-33812FDCD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878"/>
      </p:ext>
    </p:extLst>
  </p:cSld>
  <p:clrMapOvr>
    <a:masterClrMapping/>
  </p:clrMapOvr>
  <p:transition spd="slow" advTm="17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0FA8CEB-9407-0EC4-EEB8-78BBE0E33216}"/>
              </a:ext>
            </a:extLst>
          </p:cNvPr>
          <p:cNvSpPr txBox="1"/>
          <p:nvPr/>
        </p:nvSpPr>
        <p:spPr>
          <a:xfrm>
            <a:off x="6096000" y="2622833"/>
            <a:ext cx="5777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0C1B7B-8101-0928-60FE-F33E7CFF3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1" y="4275990"/>
            <a:ext cx="3716655" cy="178506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2CD07D8-9F97-8116-83BE-6BF652333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4" y="160779"/>
            <a:ext cx="3701976" cy="1272325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9D99CDE8-D252-AD5F-5F41-82CEEED77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2" y="1538943"/>
            <a:ext cx="3716654" cy="1272324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9A3C6C1-12C7-7AFF-1CAF-1135B80B7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0" y="2910001"/>
            <a:ext cx="3726786" cy="12723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258522-4FFA-2D7B-2F75-28525A526567}"/>
              </a:ext>
            </a:extLst>
          </p:cNvPr>
          <p:cNvSpPr txBox="1"/>
          <p:nvPr/>
        </p:nvSpPr>
        <p:spPr>
          <a:xfrm>
            <a:off x="4740812" y="492369"/>
            <a:ext cx="106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75864-677E-616C-D008-27A81A219845}"/>
              </a:ext>
            </a:extLst>
          </p:cNvPr>
          <p:cNvSpPr txBox="1"/>
          <p:nvPr/>
        </p:nvSpPr>
        <p:spPr>
          <a:xfrm>
            <a:off x="4733064" y="1827690"/>
            <a:ext cx="14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Middle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8716-4FD3-7649-6602-3E3A01E575D2}"/>
              </a:ext>
            </a:extLst>
          </p:cNvPr>
          <p:cNvSpPr txBox="1"/>
          <p:nvPr/>
        </p:nvSpPr>
        <p:spPr>
          <a:xfrm>
            <a:off x="4740812" y="3244334"/>
            <a:ext cx="135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Bottom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60857-080F-4F9D-4769-371967A2F7E5}"/>
              </a:ext>
            </a:extLst>
          </p:cNvPr>
          <p:cNvSpPr txBox="1"/>
          <p:nvPr/>
        </p:nvSpPr>
        <p:spPr>
          <a:xfrm>
            <a:off x="4740811" y="4691575"/>
            <a:ext cx="173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Left-bottom or Bottom-left corner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B66720-4E47-1E66-8ABD-23BAAA971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59432"/>
      </p:ext>
    </p:extLst>
  </p:cSld>
  <p:clrMapOvr>
    <a:masterClrMapping/>
  </p:clrMapOvr>
  <p:transition spd="slow" advTm="436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0FA8CEB-9407-0EC4-EEB8-78BBE0E33216}"/>
              </a:ext>
            </a:extLst>
          </p:cNvPr>
          <p:cNvSpPr txBox="1"/>
          <p:nvPr/>
        </p:nvSpPr>
        <p:spPr>
          <a:xfrm>
            <a:off x="3299791" y="304376"/>
            <a:ext cx="5327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58522-4FFA-2D7B-2F75-28525A526567}"/>
              </a:ext>
            </a:extLst>
          </p:cNvPr>
          <p:cNvSpPr txBox="1"/>
          <p:nvPr/>
        </p:nvSpPr>
        <p:spPr>
          <a:xfrm>
            <a:off x="950690" y="5614905"/>
            <a:ext cx="106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75864-677E-616C-D008-27A81A219845}"/>
              </a:ext>
            </a:extLst>
          </p:cNvPr>
          <p:cNvSpPr txBox="1"/>
          <p:nvPr/>
        </p:nvSpPr>
        <p:spPr>
          <a:xfrm>
            <a:off x="3599392" y="5614905"/>
            <a:ext cx="149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Middle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8716-4FD3-7649-6602-3E3A01E575D2}"/>
              </a:ext>
            </a:extLst>
          </p:cNvPr>
          <p:cNvSpPr txBox="1"/>
          <p:nvPr/>
        </p:nvSpPr>
        <p:spPr>
          <a:xfrm>
            <a:off x="6934963" y="5614905"/>
            <a:ext cx="13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Right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60857-080F-4F9D-4769-371967A2F7E5}"/>
              </a:ext>
            </a:extLst>
          </p:cNvPr>
          <p:cNvSpPr txBox="1"/>
          <p:nvPr/>
        </p:nvSpPr>
        <p:spPr>
          <a:xfrm>
            <a:off x="9895907" y="5337906"/>
            <a:ext cx="173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Bottom-right or Right-Bottom corner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46C2DC79-9562-43B4-8B91-56B53640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90" y="2320382"/>
            <a:ext cx="1195699" cy="3066284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E71F400C-B1DD-5428-883F-84F1B0AAE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64" y="2329062"/>
            <a:ext cx="1195699" cy="30576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C82919D-D2D8-781E-EF93-F34C4A39B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26" y="2329062"/>
            <a:ext cx="1196076" cy="305760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D18704F-95F2-0559-BD9C-9AF231FDC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25" y="2279270"/>
            <a:ext cx="1975745" cy="312402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C48E4C-4E74-514E-7CF3-539E233F7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17229"/>
      </p:ext>
    </p:extLst>
  </p:cSld>
  <p:clrMapOvr>
    <a:masterClrMapping/>
  </p:clrMapOvr>
  <p:transition spd="slow" advTm="452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0FA8CEB-9407-0EC4-EEB8-78BBE0E33216}"/>
              </a:ext>
            </a:extLst>
          </p:cNvPr>
          <p:cNvSpPr txBox="1"/>
          <p:nvPr/>
        </p:nvSpPr>
        <p:spPr>
          <a:xfrm>
            <a:off x="0" y="2716606"/>
            <a:ext cx="515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58522-4FFA-2D7B-2F75-28525A526567}"/>
              </a:ext>
            </a:extLst>
          </p:cNvPr>
          <p:cNvSpPr txBox="1"/>
          <p:nvPr/>
        </p:nvSpPr>
        <p:spPr>
          <a:xfrm>
            <a:off x="10043619" y="508767"/>
            <a:ext cx="173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 top or Top Right corner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75864-677E-616C-D008-27A81A219845}"/>
              </a:ext>
            </a:extLst>
          </p:cNvPr>
          <p:cNvSpPr txBox="1"/>
          <p:nvPr/>
        </p:nvSpPr>
        <p:spPr>
          <a:xfrm>
            <a:off x="10161053" y="1874545"/>
            <a:ext cx="14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8716-4FD3-7649-6602-3E3A01E575D2}"/>
              </a:ext>
            </a:extLst>
          </p:cNvPr>
          <p:cNvSpPr txBox="1"/>
          <p:nvPr/>
        </p:nvSpPr>
        <p:spPr>
          <a:xfrm>
            <a:off x="10043618" y="3270604"/>
            <a:ext cx="173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Middle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60857-080F-4F9D-4769-371967A2F7E5}"/>
              </a:ext>
            </a:extLst>
          </p:cNvPr>
          <p:cNvSpPr txBox="1"/>
          <p:nvPr/>
        </p:nvSpPr>
        <p:spPr>
          <a:xfrm>
            <a:off x="10043617" y="4849848"/>
            <a:ext cx="173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 Bottom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EB2EB3D-98D8-360D-C056-B2687BA7D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17" y="141534"/>
            <a:ext cx="3423383" cy="1657797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E25E0E4-3550-1C3F-19F8-668C74F9A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34" y="1917002"/>
            <a:ext cx="3343905" cy="1140217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049F603-DA53-DDF6-E0E2-2104FA9BB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34" y="3198167"/>
            <a:ext cx="3431800" cy="117481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A5276FC-938F-DC3E-2CBF-750B63277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34" y="4849848"/>
            <a:ext cx="3608949" cy="122903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BFB8F4-CBE0-D166-3DC7-1A582317D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214"/>
      </p:ext>
    </p:extLst>
  </p:cSld>
  <p:clrMapOvr>
    <a:masterClrMapping/>
  </p:clrMapOvr>
  <p:transition spd="slow" advTm="239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C87431-5554-9F76-5BF7-C9A0C03F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237"/>
            <a:ext cx="10972800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C3FC9AB-DEF3-8EE0-89D5-3DC385B52171}"/>
              </a:ext>
            </a:extLst>
          </p:cNvPr>
          <p:cNvSpPr txBox="1">
            <a:spLocks/>
          </p:cNvSpPr>
          <p:nvPr/>
        </p:nvSpPr>
        <p:spPr bwMode="auto"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1" kern="0" dirty="0"/>
              <a:t>R</a:t>
            </a:r>
            <a:r>
              <a:rPr lang="en-US" sz="2800" kern="0" dirty="0"/>
              <a:t>elative </a:t>
            </a:r>
            <a:r>
              <a:rPr lang="en-US" sz="2800" b="1" kern="0" dirty="0"/>
              <a:t>M</a:t>
            </a:r>
            <a:r>
              <a:rPr lang="en-US" sz="2800" kern="0" dirty="0"/>
              <a:t>acro </a:t>
            </a:r>
            <a:r>
              <a:rPr lang="en-US" sz="2800" b="1" kern="0" dirty="0"/>
              <a:t>P</a:t>
            </a:r>
            <a:r>
              <a:rPr lang="en-US" sz="2800" kern="0" dirty="0"/>
              <a:t>lacement</a:t>
            </a:r>
          </a:p>
          <a:p>
            <a:pPr marL="0" indent="0">
              <a:buNone/>
            </a:pPr>
            <a:endParaRPr lang="en-US" sz="2800" kern="0" dirty="0"/>
          </a:p>
          <a:p>
            <a:r>
              <a:rPr lang="en-US" sz="2000" kern="0" dirty="0"/>
              <a:t>Applicable irrespective of macro sizes. </a:t>
            </a:r>
          </a:p>
          <a:p>
            <a:pPr lvl="1"/>
            <a:r>
              <a:rPr lang="en-US" sz="1600" kern="0" dirty="0"/>
              <a:t>Macro B can be wider or taller or same size as Macro A.</a:t>
            </a:r>
          </a:p>
        </p:txBody>
      </p:sp>
      <p:pic>
        <p:nvPicPr>
          <p:cNvPr id="10" name="Content Placeholder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DD11F61-BBDF-72B3-DEE4-93C1ADB14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432" y="1417638"/>
            <a:ext cx="897221" cy="1702460"/>
          </a:xfr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8C354E18-899A-3FF1-89D9-CCB97B2A1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04" y="1417639"/>
            <a:ext cx="1071870" cy="1834870"/>
          </a:xfrm>
          <a:prstGeom prst="rect">
            <a:avLst/>
          </a:prstGeom>
        </p:spPr>
      </p:pic>
      <p:pic>
        <p:nvPicPr>
          <p:cNvPr id="15" name="Picture 14" descr="PowerPoint&#10;&#10;Description automatically generated with low confidence">
            <a:extLst>
              <a:ext uri="{FF2B5EF4-FFF2-40B4-BE49-F238E27FC236}">
                <a16:creationId xmlns:a16="http://schemas.microsoft.com/office/drawing/2014/main" id="{C91C7405-0F18-3FE3-C21A-0BF70F223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06" y="1417638"/>
            <a:ext cx="1698600" cy="1168374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5E37114-2FB4-A2A4-CEF1-08074926B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92" y="3495102"/>
            <a:ext cx="1858918" cy="870380"/>
          </a:xfrm>
          <a:prstGeom prst="rect">
            <a:avLst/>
          </a:prstGeom>
        </p:spPr>
      </p:pic>
      <p:pic>
        <p:nvPicPr>
          <p:cNvPr id="25" name="Picture 2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64BCF9A-D3CF-A683-5AF1-1F283E473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53" y="3252509"/>
            <a:ext cx="1383710" cy="1377470"/>
          </a:xfrm>
          <a:prstGeom prst="rect">
            <a:avLst/>
          </a:prstGeom>
        </p:spPr>
      </p:pic>
      <p:pic>
        <p:nvPicPr>
          <p:cNvPr id="27" name="Picture 2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7920B74-2DCB-CC2C-8B7B-F8F84F369D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36" y="3501834"/>
            <a:ext cx="1698600" cy="776526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404832-A8A8-8635-DDD2-BFB8EE246E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06" y="5064543"/>
            <a:ext cx="1624691" cy="751637"/>
          </a:xfrm>
          <a:prstGeom prst="rect">
            <a:avLst/>
          </a:prstGeom>
        </p:spPr>
      </p:pic>
      <p:pic>
        <p:nvPicPr>
          <p:cNvPr id="31" name="Picture 3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361FD2F-1CF3-DA6A-BE7F-6DF659EAB0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35" y="4640655"/>
            <a:ext cx="1286831" cy="1256550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84CF5B10-C363-1537-37AC-450022F893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41" y="4793824"/>
            <a:ext cx="2404629" cy="82093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565BE0-1594-59C5-4A1B-1585280D0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5"/>
    </mc:Choice>
    <mc:Fallback xmlns="">
      <p:transition spd="slow" advTm="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D33C-53EC-F881-C93E-7CA6F71A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F80C6B61-5E15-47E6-4E41-15C371B7EBB0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4711" y="1600201"/>
            <a:ext cx="5330578" cy="4525963"/>
          </a:xfrm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E11BA7D-37D0-96AF-DE3D-AC34A8F370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Demonstration of placement carried out using </a:t>
            </a:r>
            <a:r>
              <a:rPr lang="en-US" sz="2000" dirty="0" err="1"/>
              <a:t>place_mem</a:t>
            </a:r>
            <a:r>
              <a:rPr lang="en-US" sz="2000" dirty="0"/>
              <a:t> command that is based on the relative placement methodology.</a:t>
            </a:r>
          </a:p>
          <a:p>
            <a:endParaRPr lang="en-US" sz="2000" dirty="0"/>
          </a:p>
          <a:p>
            <a:pPr lvl="1"/>
            <a:r>
              <a:rPr lang="en-US" sz="1600" dirty="0"/>
              <a:t>Initial placement </a:t>
            </a:r>
            <a:r>
              <a:rPr lang="en-US" sz="1600" dirty="0" err="1"/>
              <a:t>w.r.t.</a:t>
            </a:r>
            <a:r>
              <a:rPr lang="en-US" sz="1600" dirty="0"/>
              <a:t> core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Subsequent placements </a:t>
            </a:r>
            <a:r>
              <a:rPr lang="en-US" sz="1600" dirty="0" err="1"/>
              <a:t>w.r.t.</a:t>
            </a:r>
            <a:r>
              <a:rPr lang="en-US" sz="1600" dirty="0"/>
              <a:t> to already placed macros that builds upon existing placement analogous to building a puzzle.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Gap between macros when placing.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9B6919-13EC-D905-4FE3-903041A4B15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98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12"/>
    </mc:Choice>
    <mc:Fallback xmlns="">
      <p:transition spd="slow" advTm="6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6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633" objId="15"/>
        <p14:stopEvt time="59702" objId="1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3CF4-CEED-0AC5-585B-145ED189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707"/>
            <a:ext cx="10972800" cy="114300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581FF-FDBA-F039-7E0C-4757CF616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7608"/>
            <a:ext cx="5386917" cy="639762"/>
          </a:xfrm>
        </p:spPr>
        <p:txBody>
          <a:bodyPr/>
          <a:lstStyle/>
          <a:p>
            <a:r>
              <a:rPr lang="en-US" dirty="0"/>
              <a:t>Relative Placement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6065A-D33E-B1E1-8DD1-7F09D171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279" y="1807370"/>
            <a:ext cx="6162260" cy="4775992"/>
          </a:xfrm>
        </p:spPr>
        <p:txBody>
          <a:bodyPr/>
          <a:lstStyle/>
          <a:p>
            <a:r>
              <a:rPr lang="en-US" sz="1600" b="1" dirty="0" err="1"/>
              <a:t>w.r.t.</a:t>
            </a:r>
            <a:r>
              <a:rPr lang="en-US" sz="1600" b="1" dirty="0"/>
              <a:t> core:</a:t>
            </a:r>
          </a:p>
          <a:p>
            <a:pPr lvl="1"/>
            <a:r>
              <a:rPr lang="en-US" sz="1400" dirty="0" err="1"/>
              <a:t>place_mem</a:t>
            </a:r>
            <a:r>
              <a:rPr lang="en-US" sz="1400" dirty="0"/>
              <a:t> "tr" "my" wt16k 2 3 0 0 C</a:t>
            </a:r>
          </a:p>
          <a:p>
            <a:pPr lvl="1"/>
            <a:r>
              <a:rPr lang="en-US" sz="1400" dirty="0"/>
              <a:t>“tr” =&gt; Relative alignment keyword</a:t>
            </a:r>
          </a:p>
          <a:p>
            <a:pPr lvl="1"/>
            <a:r>
              <a:rPr lang="en-US" sz="1400" dirty="0"/>
              <a:t>“my” =&gt; Instance orientation</a:t>
            </a:r>
          </a:p>
          <a:p>
            <a:pPr lvl="1"/>
            <a:r>
              <a:rPr lang="en-US" sz="1400" dirty="0"/>
              <a:t>“wt16k 2 3 0 0” =&gt; Instance name abbrev.</a:t>
            </a:r>
          </a:p>
          <a:p>
            <a:pPr lvl="1"/>
            <a:r>
              <a:rPr lang="en-US" sz="1400" dirty="0"/>
              <a:t>“C” =&gt; Argument symbolizing placement </a:t>
            </a:r>
            <a:r>
              <a:rPr lang="en-US" sz="1400" dirty="0" err="1"/>
              <a:t>w.r.t.</a:t>
            </a:r>
            <a:r>
              <a:rPr lang="en-US" sz="1400" dirty="0"/>
              <a:t> </a:t>
            </a:r>
            <a:r>
              <a:rPr lang="en-US" sz="1600" dirty="0"/>
              <a:t>core</a:t>
            </a:r>
          </a:p>
          <a:p>
            <a:r>
              <a:rPr lang="en-US" sz="1600" b="1" dirty="0" err="1"/>
              <a:t>w.r.t.</a:t>
            </a:r>
            <a:r>
              <a:rPr lang="en-US" sz="1600" b="1" dirty="0"/>
              <a:t> another macro</a:t>
            </a:r>
          </a:p>
          <a:p>
            <a:pPr lvl="1"/>
            <a:r>
              <a:rPr lang="en-US" sz="1400" dirty="0" err="1"/>
              <a:t>place_mem</a:t>
            </a:r>
            <a:r>
              <a:rPr lang="en-US" sz="1400" dirty="0"/>
              <a:t> "bl" "my" wt16k 2 3 0 1 S wt16k 2 3 0 0 0 "d2c" "</a:t>
            </a:r>
            <a:r>
              <a:rPr lang="en-US" sz="1400" dirty="0" err="1"/>
              <a:t>br</a:t>
            </a:r>
            <a:r>
              <a:rPr lang="en-US" sz="1400" dirty="0"/>
              <a:t>“</a:t>
            </a:r>
          </a:p>
          <a:p>
            <a:pPr lvl="1"/>
            <a:r>
              <a:rPr lang="en-US" sz="1400" dirty="0"/>
              <a:t>“bl” =&gt; Relative alignment keyword</a:t>
            </a:r>
          </a:p>
          <a:p>
            <a:pPr lvl="1"/>
            <a:r>
              <a:rPr lang="en-US" sz="1400" dirty="0"/>
              <a:t>“my” =&gt; Instance orientation</a:t>
            </a:r>
          </a:p>
          <a:p>
            <a:pPr lvl="1"/>
            <a:r>
              <a:rPr lang="en-US" sz="1400" dirty="0"/>
              <a:t>“wt16k 2 3 0 1” =&gt; Instance name abbrev.</a:t>
            </a:r>
          </a:p>
          <a:p>
            <a:pPr lvl="1"/>
            <a:r>
              <a:rPr lang="en-US" sz="1400" dirty="0"/>
              <a:t>“S” =&gt; Argument symbolizing standard placement w.r.t        another macro</a:t>
            </a:r>
          </a:p>
          <a:p>
            <a:pPr lvl="1"/>
            <a:r>
              <a:rPr lang="en-US" sz="1400" dirty="0"/>
              <a:t>“wt16k 2 3 0 0” =&gt; Relative instance abbrev. </a:t>
            </a:r>
          </a:p>
          <a:p>
            <a:pPr lvl="1"/>
            <a:r>
              <a:rPr lang="en-US" sz="1400" dirty="0"/>
              <a:t>0 =&gt; Distance between macros</a:t>
            </a:r>
          </a:p>
          <a:p>
            <a:pPr lvl="1"/>
            <a:r>
              <a:rPr lang="en-US" sz="1400" dirty="0"/>
              <a:t>“d2c” =&gt; Preciseness of placement.</a:t>
            </a:r>
          </a:p>
          <a:p>
            <a:pPr lvl="1"/>
            <a:r>
              <a:rPr lang="en-US" sz="1400" dirty="0"/>
              <a:t>“</a:t>
            </a:r>
            <a:r>
              <a:rPr lang="en-US" sz="1400" dirty="0" err="1"/>
              <a:t>br</a:t>
            </a:r>
            <a:r>
              <a:rPr lang="en-US" sz="1400" dirty="0"/>
              <a:t>” =&gt; Grid alignment keyword.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AE6B4-0BB4-5009-9193-DA9B1B48C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1167608"/>
            <a:ext cx="5389033" cy="639762"/>
          </a:xfrm>
        </p:spPr>
        <p:txBody>
          <a:bodyPr/>
          <a:lstStyle/>
          <a:p>
            <a:r>
              <a:rPr lang="en-US" dirty="0"/>
              <a:t>Absolute Placement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E3E03-5F8E-E598-FD2F-AC5A59EC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6" y="1807370"/>
            <a:ext cx="5389033" cy="3951288"/>
          </a:xfrm>
        </p:spPr>
        <p:txBody>
          <a:bodyPr/>
          <a:lstStyle/>
          <a:p>
            <a:r>
              <a:rPr lang="fr-FR" sz="2000" dirty="0" err="1"/>
              <a:t>place_inst</a:t>
            </a:r>
            <a:r>
              <a:rPr lang="fr-FR" sz="2000" dirty="0"/>
              <a:t> $</a:t>
            </a:r>
            <a:r>
              <a:rPr lang="fr-FR" sz="2000" dirty="0" err="1"/>
              <a:t>inst</a:t>
            </a:r>
            <a:r>
              <a:rPr lang="fr-FR" sz="2000" dirty="0"/>
              <a:t> "$X $Y" $</a:t>
            </a:r>
            <a:r>
              <a:rPr lang="fr-FR" sz="2000" dirty="0" err="1"/>
              <a:t>inst_orient</a:t>
            </a:r>
            <a:r>
              <a:rPr lang="fr-FR" sz="2000" dirty="0"/>
              <a:t> –</a:t>
            </a:r>
            <a:r>
              <a:rPr lang="fr-FR" sz="2000" dirty="0" err="1"/>
              <a:t>fixed</a:t>
            </a:r>
            <a:endParaRPr lang="fr-FR" sz="2000" dirty="0"/>
          </a:p>
          <a:p>
            <a:pPr lvl="1"/>
            <a:r>
              <a:rPr lang="en-US" sz="1600" dirty="0"/>
              <a:t>“$</a:t>
            </a:r>
            <a:r>
              <a:rPr lang="en-US" sz="1600" dirty="0" err="1"/>
              <a:t>inst</a:t>
            </a:r>
            <a:r>
              <a:rPr lang="en-US" sz="1600" dirty="0"/>
              <a:t>” =&gt; Instance name to be placed</a:t>
            </a:r>
          </a:p>
          <a:p>
            <a:pPr lvl="1"/>
            <a:r>
              <a:rPr lang="en-US" sz="1600" dirty="0"/>
              <a:t>$X =&gt; X coordinate of the instance to be placed</a:t>
            </a:r>
          </a:p>
          <a:p>
            <a:pPr lvl="1"/>
            <a:r>
              <a:rPr lang="en-US" sz="1600" dirty="0"/>
              <a:t>$Y =&gt; Y coordinate of the instance to be placed</a:t>
            </a:r>
          </a:p>
          <a:p>
            <a:pPr lvl="1"/>
            <a:r>
              <a:rPr lang="en-US" sz="1600" dirty="0"/>
              <a:t>$</a:t>
            </a:r>
            <a:r>
              <a:rPr lang="en-US" sz="1600" dirty="0" err="1"/>
              <a:t>inst_orient</a:t>
            </a:r>
            <a:r>
              <a:rPr lang="en-US" sz="1600" dirty="0"/>
              <a:t> =&gt; Orientation of the instance</a:t>
            </a:r>
          </a:p>
          <a:p>
            <a:pPr lvl="1"/>
            <a:r>
              <a:rPr lang="en-US" sz="1600" dirty="0"/>
              <a:t>-fixed/-placed/-</a:t>
            </a:r>
            <a:r>
              <a:rPr lang="en-US" sz="1600" dirty="0" err="1"/>
              <a:t>soft_placed</a:t>
            </a:r>
            <a:r>
              <a:rPr lang="en-US" sz="1600" dirty="0"/>
              <a:t> =&gt; Placement Tag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4F0953-6848-6BCC-D44A-A6B9D6E18C56}"/>
              </a:ext>
            </a:extLst>
          </p:cNvPr>
          <p:cNvSpPr txBox="1">
            <a:spLocks/>
          </p:cNvSpPr>
          <p:nvPr/>
        </p:nvSpPr>
        <p:spPr bwMode="auto">
          <a:xfrm>
            <a:off x="6266069" y="3810224"/>
            <a:ext cx="5384800" cy="212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err="1"/>
              <a:t>place_mem</a:t>
            </a:r>
            <a:r>
              <a:rPr lang="en-US" kern="0" dirty="0"/>
              <a:t> runs </a:t>
            </a:r>
            <a:r>
              <a:rPr lang="en-US" kern="0" dirty="0" err="1"/>
              <a:t>place_inst</a:t>
            </a:r>
            <a:r>
              <a:rPr lang="en-US" kern="0" dirty="0"/>
              <a:t> under the hood right now but this can be developed further. Each macro can be thought of as an object which stores its neighboring macros.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3200165-5081-032F-EF50-F15641DFE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109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8"/>
    </mc:Choice>
    <mc:Fallback xmlns="">
      <p:transition spd="slow" advTm="80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5DC2A6-0807-1CE5-F126-6E64ED11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566"/>
            <a:ext cx="10972800" cy="114300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A1E7A-3245-E6CB-439D-C9306DDAA6F8}"/>
              </a:ext>
            </a:extLst>
          </p:cNvPr>
          <p:cNvSpPr txBox="1"/>
          <p:nvPr/>
        </p:nvSpPr>
        <p:spPr>
          <a:xfrm>
            <a:off x="3043337" y="1073426"/>
            <a:ext cx="578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guet Script" panose="020B0604020202020204" pitchFamily="2" charset="0"/>
              </a:rPr>
              <a:t>Advantages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421B039-794F-600B-1343-D0A26AD97778}"/>
              </a:ext>
            </a:extLst>
          </p:cNvPr>
          <p:cNvCxnSpPr/>
          <p:nvPr/>
        </p:nvCxnSpPr>
        <p:spPr>
          <a:xfrm>
            <a:off x="848139" y="3932774"/>
            <a:ext cx="31649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C7E416-0396-A813-1EB0-9FADCAED44DC}"/>
              </a:ext>
            </a:extLst>
          </p:cNvPr>
          <p:cNvCxnSpPr/>
          <p:nvPr/>
        </p:nvCxnSpPr>
        <p:spPr>
          <a:xfrm>
            <a:off x="1044585" y="1670286"/>
            <a:ext cx="0" cy="2492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8E09618-73DA-9C49-8D64-9FE09D49F2BE}"/>
              </a:ext>
            </a:extLst>
          </p:cNvPr>
          <p:cNvGrpSpPr/>
          <p:nvPr/>
        </p:nvGrpSpPr>
        <p:grpSpPr>
          <a:xfrm>
            <a:off x="1497742" y="1442758"/>
            <a:ext cx="2604566" cy="1950305"/>
            <a:chOff x="1497742" y="1442758"/>
            <a:chExt cx="2604566" cy="195030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4E0853-AAF0-825A-A767-816341BD0856}"/>
                </a:ext>
              </a:extLst>
            </p:cNvPr>
            <p:cNvSpPr/>
            <p:nvPr/>
          </p:nvSpPr>
          <p:spPr>
            <a:xfrm>
              <a:off x="2561580" y="2227817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1267E3-CF73-8D60-3DCA-0D6E55E7B10E}"/>
                </a:ext>
              </a:extLst>
            </p:cNvPr>
            <p:cNvSpPr txBox="1"/>
            <p:nvPr/>
          </p:nvSpPr>
          <p:spPr>
            <a:xfrm>
              <a:off x="1742682" y="2978068"/>
              <a:ext cx="960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(x, 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A38D14-9445-1235-4C2F-334371087A11}"/>
                </a:ext>
              </a:extLst>
            </p:cNvPr>
            <p:cNvSpPr/>
            <p:nvPr/>
          </p:nvSpPr>
          <p:spPr>
            <a:xfrm>
              <a:off x="2523929" y="2970999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85257F-A2E8-76AF-A8EF-28E7272B9431}"/>
                </a:ext>
              </a:extLst>
            </p:cNvPr>
            <p:cNvSpPr/>
            <p:nvPr/>
          </p:nvSpPr>
          <p:spPr>
            <a:xfrm>
              <a:off x="2561580" y="1442758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C5F35D5-0550-899D-DB27-CE41BF64FC6F}"/>
                </a:ext>
              </a:extLst>
            </p:cNvPr>
            <p:cNvSpPr/>
            <p:nvPr/>
          </p:nvSpPr>
          <p:spPr>
            <a:xfrm>
              <a:off x="3360182" y="2227817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6628EA-552D-7A14-4661-8059BA93EC18}"/>
                </a:ext>
              </a:extLst>
            </p:cNvPr>
            <p:cNvSpPr/>
            <p:nvPr/>
          </p:nvSpPr>
          <p:spPr>
            <a:xfrm>
              <a:off x="3322531" y="2975770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C736FBE-6062-C623-EAC0-4461D646F303}"/>
                </a:ext>
              </a:extLst>
            </p:cNvPr>
            <p:cNvSpPr/>
            <p:nvPr/>
          </p:nvSpPr>
          <p:spPr>
            <a:xfrm>
              <a:off x="2562041" y="2167087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F607CD8-5B86-84DF-51E2-9CF3DC8C3299}"/>
                </a:ext>
              </a:extLst>
            </p:cNvPr>
            <p:cNvSpPr txBox="1"/>
            <p:nvPr/>
          </p:nvSpPr>
          <p:spPr>
            <a:xfrm>
              <a:off x="2910814" y="3023731"/>
              <a:ext cx="1115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 y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9951CF-D8F9-CC36-5685-5EF193F9B97E}"/>
                </a:ext>
              </a:extLst>
            </p:cNvPr>
            <p:cNvSpPr txBox="1"/>
            <p:nvPr/>
          </p:nvSpPr>
          <p:spPr>
            <a:xfrm>
              <a:off x="1497742" y="2185938"/>
              <a:ext cx="1063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 y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4B2E08-445B-90EE-9B6E-667622E52DDD}"/>
              </a:ext>
            </a:extLst>
          </p:cNvPr>
          <p:cNvCxnSpPr>
            <a:endCxn id="61" idx="6"/>
          </p:cNvCxnSpPr>
          <p:nvPr/>
        </p:nvCxnSpPr>
        <p:spPr>
          <a:xfrm flipV="1">
            <a:off x="1044585" y="2185940"/>
            <a:ext cx="1555107" cy="174683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6DBCC3-935D-B95B-DCFF-961215036D1A}"/>
              </a:ext>
            </a:extLst>
          </p:cNvPr>
          <p:cNvCxnSpPr>
            <a:cxnSpLocks/>
            <a:endCxn id="65" idx="3"/>
          </p:cNvCxnSpPr>
          <p:nvPr/>
        </p:nvCxnSpPr>
        <p:spPr>
          <a:xfrm flipV="1">
            <a:off x="1021999" y="3003182"/>
            <a:ext cx="1507444" cy="97146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124691-F13D-674D-A70A-0D496BFB0C6C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063411" y="3007953"/>
            <a:ext cx="2264634" cy="92482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5C0CA3-48ED-5EC5-C7A3-371265175F1F}"/>
              </a:ext>
            </a:extLst>
          </p:cNvPr>
          <p:cNvSpPr txBox="1"/>
          <p:nvPr/>
        </p:nvSpPr>
        <p:spPr>
          <a:xfrm>
            <a:off x="357809" y="4518991"/>
            <a:ext cx="467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Absolute placement: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multiple recalculation for each macro placed.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consuming and tedious process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A63933D-9F4C-8CC1-350F-314ECD094600}"/>
              </a:ext>
            </a:extLst>
          </p:cNvPr>
          <p:cNvSpPr txBox="1"/>
          <p:nvPr/>
        </p:nvSpPr>
        <p:spPr>
          <a:xfrm>
            <a:off x="5935695" y="4445273"/>
            <a:ext cx="6188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Relative placement: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initial calculation for the first macro placed. Coordinates for rest of the macros are known as height and width of the macro is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grouping of macros which is less compute intensive.</a:t>
            </a:r>
          </a:p>
          <a:p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9205089-5921-9CD9-63B3-0CF011A6D36B}"/>
              </a:ext>
            </a:extLst>
          </p:cNvPr>
          <p:cNvCxnSpPr/>
          <p:nvPr/>
        </p:nvCxnSpPr>
        <p:spPr>
          <a:xfrm>
            <a:off x="7703803" y="1723471"/>
            <a:ext cx="0" cy="2492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C54239D-6428-54CC-30D1-0A89463F2612}"/>
              </a:ext>
            </a:extLst>
          </p:cNvPr>
          <p:cNvCxnSpPr>
            <a:cxnSpLocks/>
          </p:cNvCxnSpPr>
          <p:nvPr/>
        </p:nvCxnSpPr>
        <p:spPr>
          <a:xfrm flipV="1">
            <a:off x="7703803" y="3011425"/>
            <a:ext cx="1539581" cy="96322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A118555-9E6B-C124-07FE-7D3297062FD6}"/>
              </a:ext>
            </a:extLst>
          </p:cNvPr>
          <p:cNvGrpSpPr/>
          <p:nvPr/>
        </p:nvGrpSpPr>
        <p:grpSpPr>
          <a:xfrm>
            <a:off x="8445929" y="1446071"/>
            <a:ext cx="2750116" cy="2134799"/>
            <a:chOff x="8419885" y="1488878"/>
            <a:chExt cx="2750116" cy="21347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8469871-876C-968D-1F0D-7ED73CEEAAD2}"/>
                </a:ext>
              </a:extLst>
            </p:cNvPr>
            <p:cNvGrpSpPr/>
            <p:nvPr/>
          </p:nvGrpSpPr>
          <p:grpSpPr>
            <a:xfrm>
              <a:off x="8419885" y="1488878"/>
              <a:ext cx="2750116" cy="2134799"/>
              <a:chOff x="8419885" y="1488878"/>
              <a:chExt cx="2750116" cy="2134799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8B76959-9CE6-B132-B52E-676421C8318D}"/>
                  </a:ext>
                </a:extLst>
              </p:cNvPr>
              <p:cNvGrpSpPr/>
              <p:nvPr/>
            </p:nvGrpSpPr>
            <p:grpSpPr>
              <a:xfrm>
                <a:off x="9181360" y="2233399"/>
                <a:ext cx="838040" cy="833261"/>
                <a:chOff x="9181360" y="2233399"/>
                <a:chExt cx="838040" cy="83326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62BF6087-F6C6-918A-EF22-FBFB480A085D}"/>
                    </a:ext>
                  </a:extLst>
                </p:cNvPr>
                <p:cNvSpPr/>
                <p:nvPr/>
              </p:nvSpPr>
              <p:spPr>
                <a:xfrm>
                  <a:off x="9981749" y="3028955"/>
                  <a:ext cx="37651" cy="3770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51396963-26B6-A101-346A-9C174995E1B0}"/>
                    </a:ext>
                  </a:extLst>
                </p:cNvPr>
                <p:cNvSpPr/>
                <p:nvPr/>
              </p:nvSpPr>
              <p:spPr>
                <a:xfrm>
                  <a:off x="9181360" y="2233399"/>
                  <a:ext cx="37651" cy="3770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D3D7EBB-8E38-F1B7-F149-F7254FB5A1A4}"/>
                  </a:ext>
                </a:extLst>
              </p:cNvPr>
              <p:cNvGrpSpPr/>
              <p:nvPr/>
            </p:nvGrpSpPr>
            <p:grpSpPr>
              <a:xfrm>
                <a:off x="8419885" y="1488878"/>
                <a:ext cx="2750116" cy="2134799"/>
                <a:chOff x="8419068" y="1491802"/>
                <a:chExt cx="2750116" cy="2134799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8310407-0496-55C5-80C9-C84FDCF8FA12}"/>
                    </a:ext>
                  </a:extLst>
                </p:cNvPr>
                <p:cNvSpPr/>
                <p:nvPr/>
              </p:nvSpPr>
              <p:spPr>
                <a:xfrm>
                  <a:off x="9220798" y="22810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1453110-19BE-56F5-C8A7-B1F9F3A8AC80}"/>
                    </a:ext>
                  </a:extLst>
                </p:cNvPr>
                <p:cNvSpPr txBox="1"/>
                <p:nvPr/>
              </p:nvSpPr>
              <p:spPr>
                <a:xfrm>
                  <a:off x="8419068" y="3021501"/>
                  <a:ext cx="8318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(x, y)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E72BD69-C1BD-F218-50BA-6F4C5BBCCB6C}"/>
                    </a:ext>
                  </a:extLst>
                </p:cNvPr>
                <p:cNvSpPr/>
                <p:nvPr/>
              </p:nvSpPr>
              <p:spPr>
                <a:xfrm>
                  <a:off x="9220798" y="1495943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A1CB3C95-E178-6ACF-E8CB-840B23D27316}"/>
                    </a:ext>
                  </a:extLst>
                </p:cNvPr>
                <p:cNvSpPr/>
                <p:nvPr/>
              </p:nvSpPr>
              <p:spPr>
                <a:xfrm>
                  <a:off x="9985511" y="22810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0980594-31A5-8379-BD74-3983DD5ADFCF}"/>
                    </a:ext>
                  </a:extLst>
                </p:cNvPr>
                <p:cNvSpPr txBox="1"/>
                <p:nvPr/>
              </p:nvSpPr>
              <p:spPr>
                <a:xfrm>
                  <a:off x="9388598" y="3103381"/>
                  <a:ext cx="13390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2 </a:t>
                  </a:r>
                  <a:r>
                    <a:rPr lang="en-US" sz="1400" dirty="0"/>
                    <a:t>= w, </a:t>
                  </a:r>
                </a:p>
                <a:p>
                  <a:r>
                    <a:rPr lang="en-US" sz="1400" dirty="0"/>
                    <a:t>  y</a:t>
                  </a:r>
                  <a:r>
                    <a:rPr lang="en-US" sz="1400" baseline="-25000" dirty="0"/>
                    <a:t>2 </a:t>
                  </a:r>
                  <a:r>
                    <a:rPr lang="en-US" sz="1400" dirty="0"/>
                    <a:t>= 0)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EEB2570-902E-C7C1-8CD3-DCFE9036C3B2}"/>
                    </a:ext>
                  </a:extLst>
                </p:cNvPr>
                <p:cNvSpPr txBox="1"/>
                <p:nvPr/>
              </p:nvSpPr>
              <p:spPr>
                <a:xfrm>
                  <a:off x="8531863" y="2238848"/>
                  <a:ext cx="94554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1</a:t>
                  </a:r>
                  <a:r>
                    <a:rPr lang="en-US" sz="1400" dirty="0"/>
                    <a:t>= 0,  </a:t>
                  </a:r>
                </a:p>
                <a:p>
                  <a:r>
                    <a:rPr lang="en-US" sz="1400" dirty="0"/>
                    <a:t> y</a:t>
                  </a:r>
                  <a:r>
                    <a:rPr lang="en-US" sz="1400" baseline="-25000" dirty="0"/>
                    <a:t>1 </a:t>
                  </a:r>
                  <a:r>
                    <a:rPr lang="en-US" sz="1400" dirty="0"/>
                    <a:t>= h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F90D1E64-05E1-F205-31DF-4488B495D396}"/>
                    </a:ext>
                  </a:extLst>
                </p:cNvPr>
                <p:cNvCxnSpPr>
                  <a:cxnSpLocks/>
                  <a:stCxn id="137" idx="6"/>
                  <a:endCxn id="151" idx="2"/>
                </p:cNvCxnSpPr>
                <p:nvPr/>
              </p:nvCxnSpPr>
              <p:spPr>
                <a:xfrm>
                  <a:off x="9220798" y="3043037"/>
                  <a:ext cx="760951" cy="4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F024A683-2752-6C10-1E48-DA0C7208E6BD}"/>
                    </a:ext>
                  </a:extLst>
                </p:cNvPr>
                <p:cNvCxnSpPr>
                  <a:cxnSpLocks/>
                  <a:stCxn id="137" idx="6"/>
                </p:cNvCxnSpPr>
                <p:nvPr/>
              </p:nvCxnSpPr>
              <p:spPr>
                <a:xfrm flipH="1" flipV="1">
                  <a:off x="9208474" y="2266267"/>
                  <a:ext cx="12324" cy="7767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65F535F-9871-5F38-951E-080A04FC9524}"/>
                    </a:ext>
                  </a:extLst>
                </p:cNvPr>
                <p:cNvSpPr/>
                <p:nvPr/>
              </p:nvSpPr>
              <p:spPr>
                <a:xfrm>
                  <a:off x="9962923" y="14918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D5CD36BB-CF86-FE20-E48B-303FA8714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0101" y="2280618"/>
                  <a:ext cx="760950" cy="7431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9B625C9-FDFD-3104-11FA-7F7621BD67BF}"/>
                    </a:ext>
                  </a:extLst>
                </p:cNvPr>
                <p:cNvSpPr txBox="1"/>
                <p:nvPr/>
              </p:nvSpPr>
              <p:spPr>
                <a:xfrm>
                  <a:off x="9777705" y="1772798"/>
                  <a:ext cx="13914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3 </a:t>
                  </a:r>
                  <a:r>
                    <a:rPr lang="en-US" sz="1400" dirty="0"/>
                    <a:t>= w, </a:t>
                  </a:r>
                </a:p>
                <a:p>
                  <a:r>
                    <a:rPr lang="en-US" sz="1400" dirty="0"/>
                    <a:t>  y</a:t>
                  </a:r>
                  <a:r>
                    <a:rPr lang="en-US" sz="1400" baseline="-25000" dirty="0"/>
                    <a:t>3 </a:t>
                  </a:r>
                  <a:r>
                    <a:rPr lang="en-US" sz="1400" dirty="0"/>
                    <a:t>= h)</a:t>
                  </a:r>
                </a:p>
              </p:txBody>
            </p:sp>
          </p:grp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E63357-0945-9EA1-0364-2DD46590E3AC}"/>
                </a:ext>
              </a:extLst>
            </p:cNvPr>
            <p:cNvSpPr/>
            <p:nvPr/>
          </p:nvSpPr>
          <p:spPr>
            <a:xfrm>
              <a:off x="9183147" y="3024184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109AD11-E5F0-564A-F15D-58E50501AF10}"/>
              </a:ext>
            </a:extLst>
          </p:cNvPr>
          <p:cNvCxnSpPr/>
          <p:nvPr/>
        </p:nvCxnSpPr>
        <p:spPr>
          <a:xfrm>
            <a:off x="7507357" y="3985959"/>
            <a:ext cx="31649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645D82-E1EB-B5F1-BD11-89C213678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891">
        <p159:morph option="byWord"/>
      </p:transition>
    </mc:Choice>
    <mc:Fallback xmlns="">
      <p:transition spd="slow" advTm="54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5DC2A6-0807-1CE5-F126-6E64ED11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566"/>
            <a:ext cx="10972800" cy="114300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A1E7A-3245-E6CB-439D-C9306DDAA6F8}"/>
              </a:ext>
            </a:extLst>
          </p:cNvPr>
          <p:cNvSpPr txBox="1"/>
          <p:nvPr/>
        </p:nvSpPr>
        <p:spPr>
          <a:xfrm>
            <a:off x="3043337" y="1073426"/>
            <a:ext cx="578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guet Script" panose="020B0604020202020204" pitchFamily="2" charset="0"/>
              </a:rPr>
              <a:t>Advantages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421B039-794F-600B-1343-D0A26AD97778}"/>
              </a:ext>
            </a:extLst>
          </p:cNvPr>
          <p:cNvCxnSpPr/>
          <p:nvPr/>
        </p:nvCxnSpPr>
        <p:spPr>
          <a:xfrm>
            <a:off x="848139" y="3932774"/>
            <a:ext cx="31649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C7E416-0396-A813-1EB0-9FADCAED44DC}"/>
              </a:ext>
            </a:extLst>
          </p:cNvPr>
          <p:cNvCxnSpPr/>
          <p:nvPr/>
        </p:nvCxnSpPr>
        <p:spPr>
          <a:xfrm>
            <a:off x="1044585" y="1670286"/>
            <a:ext cx="0" cy="2492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8E09618-73DA-9C49-8D64-9FE09D49F2BE}"/>
              </a:ext>
            </a:extLst>
          </p:cNvPr>
          <p:cNvGrpSpPr/>
          <p:nvPr/>
        </p:nvGrpSpPr>
        <p:grpSpPr>
          <a:xfrm>
            <a:off x="2130730" y="1122145"/>
            <a:ext cx="2604566" cy="1950305"/>
            <a:chOff x="1497742" y="1442758"/>
            <a:chExt cx="2604566" cy="195030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4E0853-AAF0-825A-A767-816341BD0856}"/>
                </a:ext>
              </a:extLst>
            </p:cNvPr>
            <p:cNvSpPr/>
            <p:nvPr/>
          </p:nvSpPr>
          <p:spPr>
            <a:xfrm>
              <a:off x="2561580" y="2227817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1267E3-CF73-8D60-3DCA-0D6E55E7B10E}"/>
                </a:ext>
              </a:extLst>
            </p:cNvPr>
            <p:cNvSpPr txBox="1"/>
            <p:nvPr/>
          </p:nvSpPr>
          <p:spPr>
            <a:xfrm>
              <a:off x="1742682" y="2978068"/>
              <a:ext cx="960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(x, 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A38D14-9445-1235-4C2F-334371087A11}"/>
                </a:ext>
              </a:extLst>
            </p:cNvPr>
            <p:cNvSpPr/>
            <p:nvPr/>
          </p:nvSpPr>
          <p:spPr>
            <a:xfrm>
              <a:off x="2523929" y="2970999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85257F-A2E8-76AF-A8EF-28E7272B9431}"/>
                </a:ext>
              </a:extLst>
            </p:cNvPr>
            <p:cNvSpPr/>
            <p:nvPr/>
          </p:nvSpPr>
          <p:spPr>
            <a:xfrm>
              <a:off x="2561580" y="1442758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C5F35D5-0550-899D-DB27-CE41BF64FC6F}"/>
                </a:ext>
              </a:extLst>
            </p:cNvPr>
            <p:cNvSpPr/>
            <p:nvPr/>
          </p:nvSpPr>
          <p:spPr>
            <a:xfrm>
              <a:off x="3360182" y="2227817"/>
              <a:ext cx="742126" cy="7431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6628EA-552D-7A14-4661-8059BA93EC18}"/>
                </a:ext>
              </a:extLst>
            </p:cNvPr>
            <p:cNvSpPr/>
            <p:nvPr/>
          </p:nvSpPr>
          <p:spPr>
            <a:xfrm>
              <a:off x="3322531" y="2975770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C736FBE-6062-C623-EAC0-4461D646F303}"/>
                </a:ext>
              </a:extLst>
            </p:cNvPr>
            <p:cNvSpPr/>
            <p:nvPr/>
          </p:nvSpPr>
          <p:spPr>
            <a:xfrm>
              <a:off x="2562041" y="2167087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F607CD8-5B86-84DF-51E2-9CF3DC8C3299}"/>
                </a:ext>
              </a:extLst>
            </p:cNvPr>
            <p:cNvSpPr txBox="1"/>
            <p:nvPr/>
          </p:nvSpPr>
          <p:spPr>
            <a:xfrm>
              <a:off x="2910814" y="3023731"/>
              <a:ext cx="1115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 y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9951CF-D8F9-CC36-5685-5EF193F9B97E}"/>
                </a:ext>
              </a:extLst>
            </p:cNvPr>
            <p:cNvSpPr txBox="1"/>
            <p:nvPr/>
          </p:nvSpPr>
          <p:spPr>
            <a:xfrm>
              <a:off x="1497742" y="2185938"/>
              <a:ext cx="1063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 y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4B2E08-445B-90EE-9B6E-667622E52DDD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1063411" y="1865327"/>
            <a:ext cx="2169269" cy="206744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6DBCC3-935D-B95B-DCFF-961215036D1A}"/>
              </a:ext>
            </a:extLst>
          </p:cNvPr>
          <p:cNvCxnSpPr>
            <a:cxnSpLocks/>
            <a:endCxn id="65" idx="3"/>
          </p:cNvCxnSpPr>
          <p:nvPr/>
        </p:nvCxnSpPr>
        <p:spPr>
          <a:xfrm flipV="1">
            <a:off x="1040824" y="2682569"/>
            <a:ext cx="2121607" cy="125020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124691-F13D-674D-A70A-0D496BFB0C6C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048347" y="2687340"/>
            <a:ext cx="2912686" cy="123334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5C0CA3-48ED-5EC5-C7A3-371265175F1F}"/>
              </a:ext>
            </a:extLst>
          </p:cNvPr>
          <p:cNvSpPr txBox="1"/>
          <p:nvPr/>
        </p:nvSpPr>
        <p:spPr>
          <a:xfrm>
            <a:off x="357809" y="4518991"/>
            <a:ext cx="467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Absolute placement: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multiple recalculation for each macro placed.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consuming and tedious process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A63933D-9F4C-8CC1-350F-314ECD094600}"/>
              </a:ext>
            </a:extLst>
          </p:cNvPr>
          <p:cNvSpPr txBox="1"/>
          <p:nvPr/>
        </p:nvSpPr>
        <p:spPr>
          <a:xfrm>
            <a:off x="5935695" y="4445273"/>
            <a:ext cx="6188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Relative placement: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initial calculation for the first macro placed. Coordinates for rest of the macros are known as height and width of the macro is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grouping of macros which is less compute intensive.</a:t>
            </a:r>
          </a:p>
          <a:p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9205089-5921-9CD9-63B3-0CF011A6D36B}"/>
              </a:ext>
            </a:extLst>
          </p:cNvPr>
          <p:cNvCxnSpPr/>
          <p:nvPr/>
        </p:nvCxnSpPr>
        <p:spPr>
          <a:xfrm>
            <a:off x="7703803" y="1723471"/>
            <a:ext cx="0" cy="2492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C54239D-6428-54CC-30D1-0A89463F2612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7703803" y="2660824"/>
            <a:ext cx="1949139" cy="131382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A118555-9E6B-C124-07FE-7D3297062FD6}"/>
              </a:ext>
            </a:extLst>
          </p:cNvPr>
          <p:cNvGrpSpPr/>
          <p:nvPr/>
        </p:nvGrpSpPr>
        <p:grpSpPr>
          <a:xfrm>
            <a:off x="8884166" y="1119996"/>
            <a:ext cx="2750116" cy="2134799"/>
            <a:chOff x="8419885" y="1488878"/>
            <a:chExt cx="2750116" cy="213479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8469871-876C-968D-1F0D-7ED73CEEAAD2}"/>
                </a:ext>
              </a:extLst>
            </p:cNvPr>
            <p:cNvGrpSpPr/>
            <p:nvPr/>
          </p:nvGrpSpPr>
          <p:grpSpPr>
            <a:xfrm>
              <a:off x="8419885" y="1488878"/>
              <a:ext cx="2750116" cy="2134799"/>
              <a:chOff x="8419885" y="1488878"/>
              <a:chExt cx="2750116" cy="2134799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8B76959-9CE6-B132-B52E-676421C8318D}"/>
                  </a:ext>
                </a:extLst>
              </p:cNvPr>
              <p:cNvGrpSpPr/>
              <p:nvPr/>
            </p:nvGrpSpPr>
            <p:grpSpPr>
              <a:xfrm>
                <a:off x="9181360" y="2233399"/>
                <a:ext cx="838040" cy="833261"/>
                <a:chOff x="9181360" y="2233399"/>
                <a:chExt cx="838040" cy="83326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62BF6087-F6C6-918A-EF22-FBFB480A085D}"/>
                    </a:ext>
                  </a:extLst>
                </p:cNvPr>
                <p:cNvSpPr/>
                <p:nvPr/>
              </p:nvSpPr>
              <p:spPr>
                <a:xfrm>
                  <a:off x="9981749" y="3028955"/>
                  <a:ext cx="37651" cy="3770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51396963-26B6-A101-346A-9C174995E1B0}"/>
                    </a:ext>
                  </a:extLst>
                </p:cNvPr>
                <p:cNvSpPr/>
                <p:nvPr/>
              </p:nvSpPr>
              <p:spPr>
                <a:xfrm>
                  <a:off x="9181360" y="2233399"/>
                  <a:ext cx="37651" cy="3770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D3D7EBB-8E38-F1B7-F149-F7254FB5A1A4}"/>
                  </a:ext>
                </a:extLst>
              </p:cNvPr>
              <p:cNvGrpSpPr/>
              <p:nvPr/>
            </p:nvGrpSpPr>
            <p:grpSpPr>
              <a:xfrm>
                <a:off x="8419885" y="1488878"/>
                <a:ext cx="2750116" cy="2134799"/>
                <a:chOff x="8419068" y="1491802"/>
                <a:chExt cx="2750116" cy="2134799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8310407-0496-55C5-80C9-C84FDCF8FA12}"/>
                    </a:ext>
                  </a:extLst>
                </p:cNvPr>
                <p:cNvSpPr/>
                <p:nvPr/>
              </p:nvSpPr>
              <p:spPr>
                <a:xfrm>
                  <a:off x="9220798" y="22810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1453110-19BE-56F5-C8A7-B1F9F3A8AC80}"/>
                    </a:ext>
                  </a:extLst>
                </p:cNvPr>
                <p:cNvSpPr txBox="1"/>
                <p:nvPr/>
              </p:nvSpPr>
              <p:spPr>
                <a:xfrm>
                  <a:off x="8419068" y="3021501"/>
                  <a:ext cx="8318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(x, y)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E72BD69-C1BD-F218-50BA-6F4C5BBCCB6C}"/>
                    </a:ext>
                  </a:extLst>
                </p:cNvPr>
                <p:cNvSpPr/>
                <p:nvPr/>
              </p:nvSpPr>
              <p:spPr>
                <a:xfrm>
                  <a:off x="9220798" y="1495943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A1CB3C95-E178-6ACF-E8CB-840B23D27316}"/>
                    </a:ext>
                  </a:extLst>
                </p:cNvPr>
                <p:cNvSpPr/>
                <p:nvPr/>
              </p:nvSpPr>
              <p:spPr>
                <a:xfrm>
                  <a:off x="9985511" y="22810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0980594-31A5-8379-BD74-3983DD5ADFCF}"/>
                    </a:ext>
                  </a:extLst>
                </p:cNvPr>
                <p:cNvSpPr txBox="1"/>
                <p:nvPr/>
              </p:nvSpPr>
              <p:spPr>
                <a:xfrm>
                  <a:off x="9388598" y="3103381"/>
                  <a:ext cx="13390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2 </a:t>
                  </a:r>
                  <a:r>
                    <a:rPr lang="en-US" sz="1400" dirty="0"/>
                    <a:t>= w, </a:t>
                  </a:r>
                </a:p>
                <a:p>
                  <a:r>
                    <a:rPr lang="en-US" sz="1400" dirty="0"/>
                    <a:t>  y</a:t>
                  </a:r>
                  <a:r>
                    <a:rPr lang="en-US" sz="1400" baseline="-25000" dirty="0"/>
                    <a:t>2 </a:t>
                  </a:r>
                  <a:r>
                    <a:rPr lang="en-US" sz="1400" dirty="0"/>
                    <a:t>= 0)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EEB2570-902E-C7C1-8CD3-DCFE9036C3B2}"/>
                    </a:ext>
                  </a:extLst>
                </p:cNvPr>
                <p:cNvSpPr txBox="1"/>
                <p:nvPr/>
              </p:nvSpPr>
              <p:spPr>
                <a:xfrm>
                  <a:off x="8531863" y="2238848"/>
                  <a:ext cx="94554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1</a:t>
                  </a:r>
                  <a:r>
                    <a:rPr lang="en-US" sz="1400" dirty="0"/>
                    <a:t>= 0,  </a:t>
                  </a:r>
                </a:p>
                <a:p>
                  <a:r>
                    <a:rPr lang="en-US" sz="1400" dirty="0"/>
                    <a:t> y</a:t>
                  </a:r>
                  <a:r>
                    <a:rPr lang="en-US" sz="1400" baseline="-25000" dirty="0"/>
                    <a:t>1 </a:t>
                  </a:r>
                  <a:r>
                    <a:rPr lang="en-US" sz="1400" dirty="0"/>
                    <a:t>= h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F90D1E64-05E1-F205-31DF-4488B495D396}"/>
                    </a:ext>
                  </a:extLst>
                </p:cNvPr>
                <p:cNvCxnSpPr>
                  <a:cxnSpLocks/>
                  <a:stCxn id="137" idx="6"/>
                  <a:endCxn id="151" idx="2"/>
                </p:cNvCxnSpPr>
                <p:nvPr/>
              </p:nvCxnSpPr>
              <p:spPr>
                <a:xfrm>
                  <a:off x="9220798" y="3043037"/>
                  <a:ext cx="760951" cy="4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F024A683-2752-6C10-1E48-DA0C7208E6BD}"/>
                    </a:ext>
                  </a:extLst>
                </p:cNvPr>
                <p:cNvCxnSpPr>
                  <a:cxnSpLocks/>
                  <a:stCxn id="137" idx="6"/>
                </p:cNvCxnSpPr>
                <p:nvPr/>
              </p:nvCxnSpPr>
              <p:spPr>
                <a:xfrm flipH="1" flipV="1">
                  <a:off x="9208474" y="2266267"/>
                  <a:ext cx="12324" cy="7767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65F535F-9871-5F38-951E-080A04FC9524}"/>
                    </a:ext>
                  </a:extLst>
                </p:cNvPr>
                <p:cNvSpPr/>
                <p:nvPr/>
              </p:nvSpPr>
              <p:spPr>
                <a:xfrm>
                  <a:off x="9962923" y="1491802"/>
                  <a:ext cx="742126" cy="7431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D5CD36BB-CF86-FE20-E48B-303FA8714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0101" y="2280618"/>
                  <a:ext cx="760950" cy="7431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9B625C9-FDFD-3104-11FA-7F7621BD67BF}"/>
                    </a:ext>
                  </a:extLst>
                </p:cNvPr>
                <p:cNvSpPr txBox="1"/>
                <p:nvPr/>
              </p:nvSpPr>
              <p:spPr>
                <a:xfrm>
                  <a:off x="9777705" y="1772798"/>
                  <a:ext cx="13914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(x</a:t>
                  </a:r>
                  <a:r>
                    <a:rPr lang="en-US" sz="1400" baseline="-25000" dirty="0"/>
                    <a:t>3 </a:t>
                  </a:r>
                  <a:r>
                    <a:rPr lang="en-US" sz="1400" dirty="0"/>
                    <a:t>= w, </a:t>
                  </a:r>
                </a:p>
                <a:p>
                  <a:r>
                    <a:rPr lang="en-US" sz="1400" dirty="0"/>
                    <a:t>  y</a:t>
                  </a:r>
                  <a:r>
                    <a:rPr lang="en-US" sz="1400" baseline="-25000" dirty="0"/>
                    <a:t>3 </a:t>
                  </a:r>
                  <a:r>
                    <a:rPr lang="en-US" sz="1400" dirty="0"/>
                    <a:t>= h)</a:t>
                  </a:r>
                </a:p>
              </p:txBody>
            </p:sp>
          </p:grp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E63357-0945-9EA1-0364-2DD46590E3AC}"/>
                </a:ext>
              </a:extLst>
            </p:cNvPr>
            <p:cNvSpPr/>
            <p:nvPr/>
          </p:nvSpPr>
          <p:spPr>
            <a:xfrm>
              <a:off x="9183147" y="3024184"/>
              <a:ext cx="37651" cy="3770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109AD11-E5F0-564A-F15D-58E50501AF10}"/>
              </a:ext>
            </a:extLst>
          </p:cNvPr>
          <p:cNvCxnSpPr/>
          <p:nvPr/>
        </p:nvCxnSpPr>
        <p:spPr>
          <a:xfrm>
            <a:off x="7507357" y="3985959"/>
            <a:ext cx="31649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0E7DD2-4D8C-8310-663C-1C4FD57D5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171">
        <p159:morph option="byWord"/>
      </p:transition>
    </mc:Choice>
    <mc:Fallback xmlns="">
      <p:transition spd="slow" advTm="8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FFEC98-FA07-72A8-C443-E17B92AA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Experimental Results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B2AD9E-C2E2-AB40-48BE-DBE62C520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script developed based on the Relative Placement methodology improved the turn-around time for the task of placement from around two weeks for a subset of the design i.e. Performance Functional Unit (PFU) to 3-4 days for the complete CNN sub-processor placement provided by our industry partner </a:t>
            </a:r>
            <a:r>
              <a:rPr lang="en-US" sz="2000" dirty="0">
                <a:hlinkClick r:id="rId4" action="ppaction://hlinksldjump"/>
              </a:rPr>
              <a:t>[4]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Optimized placement for the design space exploration was achieved in a span of two months.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550CA4-CC14-B538-8AEB-60A29F364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6"/>
    </mc:Choice>
    <mc:Fallback xmlns="">
      <p:transition spd="slow" advTm="32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4732-57D2-2EE2-F4F2-5A59527B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FE4F-544F-6005-D8F5-9E171386B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Main Contributions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Experimental Results</a:t>
            </a:r>
          </a:p>
          <a:p>
            <a:r>
              <a:rPr lang="en-US" dirty="0"/>
              <a:t>Conclusion and Future Work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75967B-9CAE-6353-BAAA-C30CFE991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67"/>
    </mc:Choice>
    <mc:Fallback xmlns="">
      <p:transition spd="slow" advTm="2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8DEF-D4C5-E65A-B29E-73C4D65F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Experimental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764348-3E7F-F9A3-BD44-1A090E6EE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24604"/>
              </p:ext>
            </p:extLst>
          </p:nvPr>
        </p:nvGraphicFramePr>
        <p:xfrm>
          <a:off x="2093843" y="1749288"/>
          <a:ext cx="8083828" cy="3295885"/>
        </p:xfrm>
        <a:graphic>
          <a:graphicData uri="http://schemas.openxmlformats.org/drawingml/2006/table">
            <a:tbl>
              <a:tblPr firstRow="1" firstCol="1" bandRow="1"/>
              <a:tblGrid>
                <a:gridCol w="1339597">
                  <a:extLst>
                    <a:ext uri="{9D8B030D-6E8A-4147-A177-3AD203B41FA5}">
                      <a16:colId xmlns:a16="http://schemas.microsoft.com/office/drawing/2014/main" val="3114267913"/>
                    </a:ext>
                  </a:extLst>
                </a:gridCol>
                <a:gridCol w="1335807">
                  <a:extLst>
                    <a:ext uri="{9D8B030D-6E8A-4147-A177-3AD203B41FA5}">
                      <a16:colId xmlns:a16="http://schemas.microsoft.com/office/drawing/2014/main" val="1501798797"/>
                    </a:ext>
                  </a:extLst>
                </a:gridCol>
                <a:gridCol w="1333532">
                  <a:extLst>
                    <a:ext uri="{9D8B030D-6E8A-4147-A177-3AD203B41FA5}">
                      <a16:colId xmlns:a16="http://schemas.microsoft.com/office/drawing/2014/main" val="3012054464"/>
                    </a:ext>
                  </a:extLst>
                </a:gridCol>
                <a:gridCol w="1390391">
                  <a:extLst>
                    <a:ext uri="{9D8B030D-6E8A-4147-A177-3AD203B41FA5}">
                      <a16:colId xmlns:a16="http://schemas.microsoft.com/office/drawing/2014/main" val="349712244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3406467482"/>
                    </a:ext>
                  </a:extLst>
                </a:gridCol>
                <a:gridCol w="1338081">
                  <a:extLst>
                    <a:ext uri="{9D8B030D-6E8A-4147-A177-3AD203B41FA5}">
                      <a16:colId xmlns:a16="http://schemas.microsoft.com/office/drawing/2014/main" val="140886364"/>
                    </a:ext>
                  </a:extLst>
                </a:gridCol>
              </a:tblGrid>
              <a:tr h="669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Placement build date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WNS(ns)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TNS(ns)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Wirelength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µ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Utilization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µ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µm</a:t>
                      </a:r>
                      <a:r>
                        <a:rPr lang="en-US" sz="1600" b="1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830046"/>
                  </a:ext>
                </a:extLst>
              </a:tr>
              <a:tr h="321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40495153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17119490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87416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38248240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19172197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2242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23138843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13320277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32829"/>
                  </a:ext>
                </a:extLst>
              </a:tr>
              <a:tr h="321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-32.85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25093516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13343707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12395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25021953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13336693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619505"/>
                  </a:ext>
                </a:extLst>
              </a:tr>
              <a:tr h="321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24719999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13321562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81232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23528766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12799161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252440"/>
                  </a:ext>
                </a:extLst>
              </a:tr>
              <a:tr h="321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21730693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12684283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236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C55D90-9A5C-8C26-3DDD-54A49FFAB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5B9499-4B9B-3E0F-BFBB-855387F2F2E0}"/>
              </a:ext>
            </a:extLst>
          </p:cNvPr>
          <p:cNvSpPr txBox="1"/>
          <p:nvPr/>
        </p:nvSpPr>
        <p:spPr>
          <a:xfrm>
            <a:off x="1828800" y="5274365"/>
            <a:ext cx="857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II: Placement metrics obtained during the design space exploration of the CNN sub-processor</a:t>
            </a:r>
          </a:p>
        </p:txBody>
      </p:sp>
    </p:spTree>
    <p:extLst>
      <p:ext uri="{BB962C8B-B14F-4D97-AF65-F5344CB8AC3E}">
        <p14:creationId xmlns:p14="http://schemas.microsoft.com/office/powerpoint/2010/main" val="4092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41"/>
    </mc:Choice>
    <mc:Fallback xmlns="">
      <p:transition spd="slow" advTm="57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929B-9968-A2C4-3989-6A414A41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061" y="438496"/>
            <a:ext cx="4996070" cy="1487901"/>
          </a:xfrm>
        </p:spPr>
        <p:txBody>
          <a:bodyPr anchor="b"/>
          <a:lstStyle/>
          <a:p>
            <a:br>
              <a:rPr lang="en-US" sz="5400" dirty="0">
                <a:latin typeface="Script MT Bold" panose="03040602040607080904" pitchFamily="66" charset="0"/>
              </a:rPr>
            </a:b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Experimental Results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7BFD0BD8-B47B-8672-D211-34B9A8545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" y="693945"/>
            <a:ext cx="5163271" cy="5163271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EB161AFD-4E42-F9D0-C76D-2F8B7CA8F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66" y="1926397"/>
            <a:ext cx="4776915" cy="393081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9C406B-1B75-B1F5-9DA6-4FDEDA5E1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9AF6DA-21FD-AAB7-06B2-A263F22836F5}"/>
              </a:ext>
            </a:extLst>
          </p:cNvPr>
          <p:cNvSpPr txBox="1"/>
          <p:nvPr/>
        </p:nvSpPr>
        <p:spPr>
          <a:xfrm>
            <a:off x="949019" y="5857216"/>
            <a:ext cx="51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CAD Tool achieved placement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79314-E204-703C-FE7A-82396D773FB2}"/>
              </a:ext>
            </a:extLst>
          </p:cNvPr>
          <p:cNvSpPr txBox="1"/>
          <p:nvPr/>
        </p:nvSpPr>
        <p:spPr>
          <a:xfrm>
            <a:off x="6466066" y="5857216"/>
            <a:ext cx="477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DSE achieved placement</a:t>
            </a:r>
          </a:p>
        </p:txBody>
      </p:sp>
    </p:spTree>
    <p:extLst>
      <p:ext uri="{BB962C8B-B14F-4D97-AF65-F5344CB8AC3E}">
        <p14:creationId xmlns:p14="http://schemas.microsoft.com/office/powerpoint/2010/main" val="22602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7"/>
    </mc:Choice>
    <mc:Fallback xmlns="">
      <p:transition spd="slow" advTm="3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A5B3-5FDF-F7B6-2B60-4290F7BF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Experimental Results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CA01747-CC8B-650D-38EB-6286DA2F9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50" y="1579723"/>
            <a:ext cx="6565550" cy="3832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898269-0434-7AAD-1713-CBCA19DCB865}"/>
              </a:ext>
            </a:extLst>
          </p:cNvPr>
          <p:cNvSpPr txBox="1"/>
          <p:nvPr/>
        </p:nvSpPr>
        <p:spPr>
          <a:xfrm>
            <a:off x="332208" y="1579723"/>
            <a:ext cx="51418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Figure presents the comparison of Area, Utilization, and Wirelength as a percentage of the maximum value of each metric. </a:t>
            </a:r>
          </a:p>
          <a:p>
            <a:endParaRPr lang="en-US" sz="2000" dirty="0"/>
          </a:p>
          <a:p>
            <a:r>
              <a:rPr lang="en-US" sz="2000" dirty="0"/>
              <a:t>Figure shows that the area and wirelength kept decreasing steadily as iterative improvements were done in the memory macro placement (DEF). </a:t>
            </a:r>
          </a:p>
          <a:p>
            <a:endParaRPr lang="en-US" sz="2000" dirty="0"/>
          </a:p>
          <a:p>
            <a:r>
              <a:rPr lang="en-US" sz="2000" dirty="0"/>
              <a:t>Utilization shows a similar trend but with a peak at placements 4 and 5 because of a congested placement which led to better utilization but with poor timing.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E3A703-AAEA-AAC0-0F44-C1F9C85AF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DF32AE-6B1C-1F56-0B71-50BC66A62B65}"/>
              </a:ext>
            </a:extLst>
          </p:cNvPr>
          <p:cNvSpPr txBox="1"/>
          <p:nvPr/>
        </p:nvSpPr>
        <p:spPr>
          <a:xfrm>
            <a:off x="5474050" y="5412388"/>
            <a:ext cx="656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Bar Graph comparing placement metrics as DSE progressed.</a:t>
            </a:r>
          </a:p>
        </p:txBody>
      </p:sp>
    </p:spTree>
    <p:extLst>
      <p:ext uri="{BB962C8B-B14F-4D97-AF65-F5344CB8AC3E}">
        <p14:creationId xmlns:p14="http://schemas.microsoft.com/office/powerpoint/2010/main" val="340697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0"/>
    </mc:Choice>
    <mc:Fallback xmlns="">
      <p:transition spd="slow" advTm="3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E8FE-64FE-BEAD-C15D-A2C194D9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 &amp;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775D4-A748-36F9-8D9C-79BE9FB55845}"/>
              </a:ext>
            </a:extLst>
          </p:cNvPr>
          <p:cNvSpPr txBox="1"/>
          <p:nvPr/>
        </p:nvSpPr>
        <p:spPr>
          <a:xfrm>
            <a:off x="609600" y="1550504"/>
            <a:ext cx="108800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space exploration led to a 25% area improvement which is a large saving in terms of cost. This DSE was made possible with the help of a relative placement methodology.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methodology eased the process of macro placement and made placement iterations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 a future task, the proposed relative placement script can be automatically generated by the tool based on GUI (Graphical User Interface) macro placements done by the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relative placement command </a:t>
            </a:r>
            <a:r>
              <a:rPr lang="en-US" sz="2000" dirty="0" err="1"/>
              <a:t>place_mem</a:t>
            </a:r>
            <a:r>
              <a:rPr lang="en-US" sz="2000" dirty="0"/>
              <a:t> can be built into the tool instead of using the </a:t>
            </a:r>
            <a:r>
              <a:rPr lang="en-US" sz="2000" dirty="0" err="1"/>
              <a:t>place_inst</a:t>
            </a:r>
            <a:r>
              <a:rPr lang="en-US" sz="2000" dirty="0"/>
              <a:t> command that does absolute macro placements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Also, an RTL-Aware Dataflow-Driven Macro Placement tool that can achieve the physical placement of macros in an automated manner.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046F10-A6A8-4DA6-3325-7A0ECFE15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93"/>
    </mc:Choice>
    <mc:Fallback xmlns="">
      <p:transition spd="slow" advTm="58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9310-9F97-BAD7-321F-9CDCCA7D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4FE97E9-1CD1-E177-2B86-AF05ADBA36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6A8D0-7E59-EE08-06FF-867AF1E3408F}"/>
              </a:ext>
            </a:extLst>
          </p:cNvPr>
          <p:cNvSpPr txBox="1"/>
          <p:nvPr/>
        </p:nvSpPr>
        <p:spPr>
          <a:xfrm>
            <a:off x="450574" y="1417638"/>
            <a:ext cx="111318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 action="ppaction://hlinksldjump"/>
              </a:rPr>
              <a:t>[1]</a:t>
            </a:r>
            <a:r>
              <a:rPr lang="en-US" sz="2000" dirty="0"/>
              <a:t> Sarrafzadeh, M., Wang, M., Yang, X. (2003). Macro-Cell Placement. In: Modern Placement Techniques. Springer, Boston, MA. https://doi.org/10.1007/978-1-4757-3781-3_9</a:t>
            </a:r>
            <a:endParaRPr lang="en-US" sz="2000" dirty="0">
              <a:hlinkClick r:id="rId6" action="ppaction://hlinksldjump"/>
            </a:endParaRPr>
          </a:p>
          <a:p>
            <a:endParaRPr lang="en-US" sz="2000" dirty="0">
              <a:hlinkClick r:id="rId6" action="ppaction://hlinksldjump"/>
            </a:endParaRPr>
          </a:p>
          <a:p>
            <a:r>
              <a:rPr lang="en-US" sz="2000" dirty="0">
                <a:hlinkClick r:id="rId7" action="ppaction://hlinksldjump"/>
              </a:rPr>
              <a:t>[2]</a:t>
            </a:r>
            <a:r>
              <a:rPr lang="en-US" sz="2000" dirty="0"/>
              <a:t> I. L. Markov, J. Hu and M. -C. Kim, "Progress and Challenges in VLSI Placement Research," in Proceedings of the IEEE, vol. 103, no. 11, pp. 1985-2003, Nov. 2015, </a:t>
            </a:r>
            <a:r>
              <a:rPr lang="en-US" sz="2000" dirty="0" err="1"/>
              <a:t>doi</a:t>
            </a:r>
            <a:r>
              <a:rPr lang="en-US" sz="2000" dirty="0"/>
              <a:t>: 10.1109/JPROC.2015.2478963.</a:t>
            </a:r>
            <a:endParaRPr lang="en-US" sz="2000" dirty="0">
              <a:hlinkClick r:id="rId6" action="ppaction://hlinksldjump"/>
            </a:endParaRPr>
          </a:p>
          <a:p>
            <a:endParaRPr lang="en-US" sz="2000" dirty="0">
              <a:hlinkClick r:id="rId6" action="ppaction://hlinksldjump"/>
            </a:endParaRPr>
          </a:p>
          <a:p>
            <a:r>
              <a:rPr lang="en-US" sz="2000" dirty="0">
                <a:hlinkClick r:id="rId6" action="ppaction://hlinksldjump"/>
              </a:rPr>
              <a:t>[3]</a:t>
            </a:r>
            <a:r>
              <a:rPr lang="en-US" sz="2000" dirty="0"/>
              <a:t>  Alex Vidal-Obiols, Jordi Cortadella, Jordi Petit, Marc Galceran-Oms, and Ferran Martorell. </a:t>
            </a:r>
            <a:r>
              <a:rPr lang="en-US" sz="2000" dirty="0" err="1"/>
              <a:t>Rtl</a:t>
            </a:r>
            <a:r>
              <a:rPr lang="en-US" sz="2000" dirty="0"/>
              <a:t>-aware dataflow-driven macro placement. In 2019 Design, Automation &amp; Test in Europe Conference &amp; Exhibition (DATE), pages 186– 191, 2019.</a:t>
            </a:r>
          </a:p>
          <a:p>
            <a:endParaRPr lang="en-US" sz="2000" dirty="0"/>
          </a:p>
          <a:p>
            <a:r>
              <a:rPr lang="en-US" sz="2000" dirty="0">
                <a:hlinkClick r:id="rId8" action="ppaction://hlinksldjump"/>
              </a:rPr>
              <a:t>[4]</a:t>
            </a:r>
            <a:r>
              <a:rPr lang="en-US" sz="2000" dirty="0"/>
              <a:t> Pavel SINHA. Configurable processor for implementing convolution neural networks. https://patentscope.wipo.int/search/en/detail.jsf?docId= WO2021014215, January 2021. Accessed: 2022-10-01.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"/>
    </mc:Choice>
    <mc:Fallback xmlns="">
      <p:transition spd="slow" advTm="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57DC-925E-3B60-CA81-6BB8611D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74499"/>
            <a:ext cx="10972800" cy="114300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3FBE2F-6D13-D65B-017B-9882B65FF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"/>
    </mc:Choice>
    <mc:Fallback xmlns="">
      <p:transition spd="slow" advTm="3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0FDD-38CA-F817-A935-D1E2A120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591160"/>
            <a:ext cx="5369168" cy="1568944"/>
          </a:xfrm>
        </p:spPr>
        <p:txBody>
          <a:bodyPr wrap="square" anchor="b">
            <a:noAutofit/>
          </a:bodyPr>
          <a:lstStyle/>
          <a:p>
            <a:pPr algn="ctr"/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7D54-ABC8-E643-14D7-6B58B1504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160104"/>
            <a:ext cx="5172221" cy="4106736"/>
          </a:xfrm>
        </p:spPr>
        <p:txBody>
          <a:bodyPr wrap="square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macro-cells? </a:t>
            </a:r>
            <a:r>
              <a:rPr lang="en-US" sz="2000" dirty="0">
                <a:hlinkClick r:id="rId4" action="ppaction://hlinksldjump"/>
              </a:rPr>
              <a:t>[1]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Modules or entities that represent certain design logic. Large blocks that can be viewed as black boxes.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Internal structural description may or may not be given although logic &amp; electronic behavior is given. So, they have flexible geometries.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Much larger in size as compared to a standard cell.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standard-cells?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Group of transistor and interconnect structures that provides a Boolean logic function or a storage function.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Standard cells in the circuit have the same height.</a:t>
            </a:r>
          </a:p>
          <a:p>
            <a:pPr lvl="1"/>
            <a:endParaRPr lang="en-US" sz="14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75CBC3E-5ABB-320E-A4D6-094959AA7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E2017-AF1D-B037-238C-3E975D4DD2D3}"/>
              </a:ext>
            </a:extLst>
          </p:cNvPr>
          <p:cNvSpPr txBox="1"/>
          <p:nvPr/>
        </p:nvSpPr>
        <p:spPr>
          <a:xfrm>
            <a:off x="6040713" y="5512904"/>
            <a:ext cx="569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Macro Cells (Marron Rectangular blocks) and Standard Cells (Grey Clouds)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09B717-DBE5-E34B-7325-B0E7C8E3A5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2"/>
          <a:stretch/>
        </p:blipFill>
        <p:spPr>
          <a:xfrm>
            <a:off x="6410181" y="123419"/>
            <a:ext cx="4589123" cy="53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0FDD-38CA-F817-A935-D1E2A120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591160"/>
            <a:ext cx="5369168" cy="1568944"/>
          </a:xfrm>
        </p:spPr>
        <p:txBody>
          <a:bodyPr wrap="square" anchor="b">
            <a:noAutofit/>
          </a:bodyPr>
          <a:lstStyle/>
          <a:p>
            <a:pPr algn="ctr"/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7D54-ABC8-E643-14D7-6B58B1504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160104"/>
            <a:ext cx="5172221" cy="4106736"/>
          </a:xfrm>
        </p:spPr>
        <p:txBody>
          <a:bodyPr wrap="square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macro-cell placement?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 of placing a given macro cell circuit to optimize a certain design objective e.g., wirelength.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macro cell circuit contains a small number of macro cells and a larger number of standard cells.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Cells need to be placed in specified rows.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overlap is allowed between any two cells being placed</a:t>
            </a:r>
            <a:r>
              <a:rPr lang="en-US" sz="1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4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5A866E-238A-41B6-E62E-E95F0A5C2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CF5C55C-E6E7-6669-5391-4F41F17CA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3" y="364440"/>
            <a:ext cx="5694087" cy="4970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841F1-54FF-84D8-83EF-8D3824C32EED}"/>
              </a:ext>
            </a:extLst>
          </p:cNvPr>
          <p:cNvSpPr txBox="1"/>
          <p:nvPr/>
        </p:nvSpPr>
        <p:spPr>
          <a:xfrm>
            <a:off x="6040713" y="5499652"/>
            <a:ext cx="569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 placed macro-cell circuit</a:t>
            </a:r>
          </a:p>
        </p:txBody>
      </p:sp>
    </p:spTree>
    <p:extLst>
      <p:ext uri="{BB962C8B-B14F-4D97-AF65-F5344CB8AC3E}">
        <p14:creationId xmlns:p14="http://schemas.microsoft.com/office/powerpoint/2010/main" val="9912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4"/>
    </mc:Choice>
    <mc:Fallback xmlns="">
      <p:transition spd="slow" advTm="3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0FDD-38CA-F817-A935-D1E2A120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34" y="352621"/>
            <a:ext cx="5369168" cy="1568944"/>
          </a:xfrm>
        </p:spPr>
        <p:txBody>
          <a:bodyPr wrap="square" anchor="b">
            <a:noAutofit/>
          </a:bodyPr>
          <a:lstStyle/>
          <a:p>
            <a:pPr algn="ctr"/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Background and Motivation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5A1079A3-677E-6198-744A-36AE6D22DA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91" y="152400"/>
            <a:ext cx="5172222" cy="517222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7D54-ABC8-E643-14D7-6B58B1504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834" y="2040835"/>
            <a:ext cx="6133244" cy="3930118"/>
          </a:xfrm>
        </p:spPr>
        <p:txBody>
          <a:bodyPr wrap="square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Commercially available physical design CAD tool for automated macro placement give unoptimized placement </a:t>
            </a:r>
            <a:r>
              <a:rPr lang="en-US" sz="1800" dirty="0"/>
              <a:t> </a:t>
            </a:r>
            <a:r>
              <a:rPr lang="en-US" sz="1800" dirty="0">
                <a:hlinkClick r:id="rId5" action="ppaction://hlinksldjump"/>
              </a:rPr>
              <a:t>[2]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Placement done by automated macro placement tools have large Area, Wirelength and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Figure on the right show's placement achieved by a commercially available physical design CAD tool.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Communicating memories spread out leading to larger wirelength.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Underutilized core with lots of empty space resulting in larger area.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C192F4-99A7-DA06-841D-08A7C2A67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24F40-7571-915D-99C7-FED775C3A613}"/>
              </a:ext>
            </a:extLst>
          </p:cNvPr>
          <p:cNvSpPr txBox="1"/>
          <p:nvPr/>
        </p:nvSpPr>
        <p:spPr>
          <a:xfrm>
            <a:off x="6776891" y="5324622"/>
            <a:ext cx="517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Placement achieved by a commercially available physical design CAD tool.</a:t>
            </a:r>
          </a:p>
        </p:txBody>
      </p:sp>
    </p:spTree>
    <p:extLst>
      <p:ext uri="{BB962C8B-B14F-4D97-AF65-F5344CB8AC3E}">
        <p14:creationId xmlns:p14="http://schemas.microsoft.com/office/powerpoint/2010/main" val="26616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02"/>
    </mc:Choice>
    <mc:Fallback xmlns="">
      <p:transition spd="slow" advTm="65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98C8-2F39-6CEA-2A65-5DA4CA32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40528"/>
            <a:ext cx="4863133" cy="1409976"/>
          </a:xfrm>
        </p:spPr>
        <p:txBody>
          <a:bodyPr/>
          <a:lstStyle/>
          <a:p>
            <a:pPr algn="ctr"/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Background and Motivation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9AED4B6-68D1-795E-82E8-D71D7A1CC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739072"/>
              </p:ext>
            </p:extLst>
          </p:nvPr>
        </p:nvGraphicFramePr>
        <p:xfrm>
          <a:off x="6486522" y="58904"/>
          <a:ext cx="5248278" cy="5608701"/>
        </p:xfrm>
        <a:graphic>
          <a:graphicData uri="http://schemas.openxmlformats.org/drawingml/2006/table">
            <a:tbl>
              <a:tblPr firstRow="1" firstCol="1" bandRow="1"/>
              <a:tblGrid>
                <a:gridCol w="778671">
                  <a:extLst>
                    <a:ext uri="{9D8B030D-6E8A-4147-A177-3AD203B41FA5}">
                      <a16:colId xmlns:a16="http://schemas.microsoft.com/office/drawing/2014/main" val="3269694378"/>
                    </a:ext>
                  </a:extLst>
                </a:gridCol>
                <a:gridCol w="778671">
                  <a:extLst>
                    <a:ext uri="{9D8B030D-6E8A-4147-A177-3AD203B41FA5}">
                      <a16:colId xmlns:a16="http://schemas.microsoft.com/office/drawing/2014/main" val="4036873672"/>
                    </a:ext>
                  </a:extLst>
                </a:gridCol>
                <a:gridCol w="778671">
                  <a:extLst>
                    <a:ext uri="{9D8B030D-6E8A-4147-A177-3AD203B41FA5}">
                      <a16:colId xmlns:a16="http://schemas.microsoft.com/office/drawing/2014/main" val="1141138317"/>
                    </a:ext>
                  </a:extLst>
                </a:gridCol>
                <a:gridCol w="778671">
                  <a:extLst>
                    <a:ext uri="{9D8B030D-6E8A-4147-A177-3AD203B41FA5}">
                      <a16:colId xmlns:a16="http://schemas.microsoft.com/office/drawing/2014/main" val="3981320639"/>
                    </a:ext>
                  </a:extLst>
                </a:gridCol>
                <a:gridCol w="778671">
                  <a:extLst>
                    <a:ext uri="{9D8B030D-6E8A-4147-A177-3AD203B41FA5}">
                      <a16:colId xmlns:a16="http://schemas.microsoft.com/office/drawing/2014/main" val="2410638955"/>
                    </a:ext>
                  </a:extLst>
                </a:gridCol>
                <a:gridCol w="720753">
                  <a:extLst>
                    <a:ext uri="{9D8B030D-6E8A-4147-A177-3AD203B41FA5}">
                      <a16:colId xmlns:a16="http://schemas.microsoft.com/office/drawing/2014/main" val="2717901897"/>
                    </a:ext>
                  </a:extLst>
                </a:gridCol>
                <a:gridCol w="634170">
                  <a:extLst>
                    <a:ext uri="{9D8B030D-6E8A-4147-A177-3AD203B41FA5}">
                      <a16:colId xmlns:a16="http://schemas.microsoft.com/office/drawing/2014/main" val="2960563218"/>
                    </a:ext>
                  </a:extLst>
                </a:gridCol>
              </a:tblGrid>
              <a:tr h="1646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Circuit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Wirelength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Congestion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0517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GRC%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WNS%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26160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520k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1.029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370479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13.40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1.046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7.83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13850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12.81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58212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65371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3.95M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46.01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1.180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12.99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-44.5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-931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003479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40.72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1.045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-19.0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-329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29682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-11.2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4055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147558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3.78M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44.83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1.175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-75.5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-553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398973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35.02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0.918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-17.5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-260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251174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-17.8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803439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04891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4.81M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1.174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-54.4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-2167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627036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-31.2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-2686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48454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-22.8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-1736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55667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746827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1.39M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1.162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-30.8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-1940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930140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39.51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1.038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4.72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-25.1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-1149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15955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-39.8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50713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78527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2.87M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1.288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9.95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-70.0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-15341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67219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1.058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-37.0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-5051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059783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74.87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-27.3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-3688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79126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444938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1.67M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41.44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1.174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38.56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-34.9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-1060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366098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35.52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1.007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6.47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-29.9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-1059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247582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-20.4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215220"/>
                  </a:ext>
                </a:extLst>
              </a:tr>
              <a:tr h="164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699966"/>
                  </a:ext>
                </a:extLst>
              </a:tr>
              <a:tr h="16465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2.20M cells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 macros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IndEDA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0.987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1.02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735922"/>
                  </a:ext>
                </a:extLst>
              </a:tr>
              <a:tr h="1646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HiDaP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0.944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1.37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795962"/>
                  </a:ext>
                </a:extLst>
              </a:tr>
              <a:tr h="185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handFP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60" marR="650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32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E6F0E4-9A52-7AB2-7DD2-8DE8D9498E69}"/>
              </a:ext>
            </a:extLst>
          </p:cNvPr>
          <p:cNvSpPr txBox="1"/>
          <p:nvPr/>
        </p:nvSpPr>
        <p:spPr>
          <a:xfrm>
            <a:off x="357809" y="1743374"/>
            <a:ext cx="59104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Current research affirms that automatic macro placement doesn’t achieve the most optimized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Table shows results from a research on an automated macro-placement tool called Hierarchical Dataflow Placement (</a:t>
            </a:r>
            <a:r>
              <a:rPr lang="en-US" sz="2000" dirty="0" err="1"/>
              <a:t>HiDaP</a:t>
            </a:r>
            <a:r>
              <a:rPr lang="en-US" sz="2000" dirty="0"/>
              <a:t>) and compares the placement metrics achieved for eight circuits with Industrial EDA tool (</a:t>
            </a:r>
            <a:r>
              <a:rPr lang="en-US" sz="2000" dirty="0" err="1"/>
              <a:t>IndEDA</a:t>
            </a:r>
            <a:r>
              <a:rPr lang="en-US" sz="2000" dirty="0"/>
              <a:t>) and hand-crafted Floorplan (</a:t>
            </a:r>
            <a:r>
              <a:rPr lang="en-US" sz="2000" dirty="0" err="1"/>
              <a:t>handFP</a:t>
            </a:r>
            <a:r>
              <a:rPr lang="en-US" sz="20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Hand-crafted Floorplan gave the best placement metrics, among the three methods utilized, for the greatest number of circuits out of the eight placed.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071A7C-6985-2502-3DAB-89355C370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9044F-A6EB-CDBD-1782-0B2694CA5431}"/>
              </a:ext>
            </a:extLst>
          </p:cNvPr>
          <p:cNvSpPr txBox="1"/>
          <p:nvPr/>
        </p:nvSpPr>
        <p:spPr>
          <a:xfrm>
            <a:off x="6268278" y="5667605"/>
            <a:ext cx="5671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I: Table referenced from paper on RTL Aware Dataflow Driven macro placement </a:t>
            </a:r>
            <a:r>
              <a:rPr lang="en-US" dirty="0">
                <a:hlinkClick r:id="rId5" action="ppaction://hlinksldjump"/>
              </a:rPr>
              <a:t>[3]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6"/>
    </mc:Choice>
    <mc:Fallback xmlns="">
      <p:transition spd="slow" advTm="68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319E0C-C13D-7AC3-B7A5-FCE8F76C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Background and Motivation</a:t>
            </a:r>
          </a:p>
        </p:txBody>
      </p:sp>
      <p:pic>
        <p:nvPicPr>
          <p:cNvPr id="2050" name="Picture 2" descr="How does time work? | Space">
            <a:extLst>
              <a:ext uri="{FF2B5EF4-FFF2-40B4-BE49-F238E27FC236}">
                <a16:creationId xmlns:a16="http://schemas.microsoft.com/office/drawing/2014/main" id="{2BC4060C-E007-9843-8697-4A34478AA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" r="25703" b="-1"/>
          <a:stretch/>
        </p:blipFill>
        <p:spPr bwMode="auto">
          <a:xfrm>
            <a:off x="609600" y="1600201"/>
            <a:ext cx="5384800" cy="45259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BF6D55-2A6F-7D89-B68B-4BEBD033C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wrap="square" anchor="t">
            <a:normAutofit/>
          </a:bodyPr>
          <a:lstStyle/>
          <a:p>
            <a:r>
              <a:rPr lang="en-US" sz="2000" dirty="0"/>
              <a:t>Hand placement gives best results most of the times, but it is slow process. </a:t>
            </a:r>
          </a:p>
          <a:p>
            <a:endParaRPr lang="en-US" sz="2000" dirty="0"/>
          </a:p>
          <a:p>
            <a:r>
              <a:rPr lang="en-US" sz="2000" dirty="0"/>
              <a:t>200 macros – 2 weeks</a:t>
            </a:r>
          </a:p>
          <a:p>
            <a:endParaRPr lang="en-US" sz="2000" dirty="0"/>
          </a:p>
          <a:p>
            <a:r>
              <a:rPr lang="en-US" sz="2000" dirty="0"/>
              <a:t>What if this can be improved?</a:t>
            </a:r>
          </a:p>
          <a:p>
            <a:endParaRPr lang="en-US" sz="2000" dirty="0"/>
          </a:p>
          <a:p>
            <a:r>
              <a:rPr lang="en-US" sz="2000" dirty="0"/>
              <a:t>Develop methods and techniques that reduce hand crafted placement time.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512BC3-7DBF-BD3E-843A-07C55088B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3"/>
    </mc:Choice>
    <mc:Fallback xmlns="">
      <p:transition spd="slow" advTm="15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4F6B-D19F-D27B-C977-4D1D2E9E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Main Contribution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DD4355-EDE3-B618-9E91-981AF06FA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" y="1535113"/>
            <a:ext cx="10972802" cy="639762"/>
          </a:xfrm>
        </p:spPr>
        <p:txBody>
          <a:bodyPr/>
          <a:lstStyle/>
          <a:p>
            <a:pPr algn="ctr"/>
            <a:r>
              <a:rPr lang="en-US" sz="2800" dirty="0"/>
              <a:t>R</a:t>
            </a:r>
            <a:r>
              <a:rPr lang="en-US" sz="2800" b="0" dirty="0"/>
              <a:t>elative</a:t>
            </a:r>
            <a:r>
              <a:rPr lang="en-US" sz="2800" dirty="0"/>
              <a:t> M</a:t>
            </a:r>
            <a:r>
              <a:rPr lang="en-US" sz="2800" b="0" dirty="0"/>
              <a:t>acro</a:t>
            </a:r>
            <a:r>
              <a:rPr lang="en-US" sz="2800" dirty="0"/>
              <a:t> P</a:t>
            </a:r>
            <a:r>
              <a:rPr lang="en-US" sz="2800" b="0" dirty="0"/>
              <a:t>lacement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1E39500-3E72-F549-1DD2-F306E7CC8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" y="2292350"/>
            <a:ext cx="6480313" cy="3665675"/>
          </a:xfrm>
        </p:spPr>
        <p:txBody>
          <a:bodyPr/>
          <a:lstStyle/>
          <a:p>
            <a:r>
              <a:rPr lang="en-US" sz="2000" dirty="0"/>
              <a:t>Simple Idea of relative placement.</a:t>
            </a:r>
          </a:p>
          <a:p>
            <a:endParaRPr lang="en-US" sz="2000" dirty="0"/>
          </a:p>
          <a:p>
            <a:r>
              <a:rPr lang="en-US" sz="2000" dirty="0"/>
              <a:t>Builds upon placement of already placed macros.</a:t>
            </a:r>
          </a:p>
          <a:p>
            <a:endParaRPr lang="en-US" sz="2000" dirty="0"/>
          </a:p>
          <a:p>
            <a:r>
              <a:rPr lang="en-US" sz="2000" dirty="0"/>
              <a:t>Analogous to building a puzzle.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Building Business Puzzle Team Stock Illustrations – 4,287 Building Business  Puzzle Team Stock Illustrations, Vectors &amp; Clipart - Dreamstime">
            <a:extLst>
              <a:ext uri="{FF2B5EF4-FFF2-40B4-BE49-F238E27FC236}">
                <a16:creationId xmlns:a16="http://schemas.microsoft.com/office/drawing/2014/main" id="{7B348D94-1FA1-BFAB-17CE-71B7E462E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4"/>
          <a:stretch/>
        </p:blipFill>
        <p:spPr bwMode="auto">
          <a:xfrm>
            <a:off x="7089913" y="2292349"/>
            <a:ext cx="4976201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D80A35-5CB7-405E-3121-2EB4C3288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8"/>
    </mc:Choice>
    <mc:Fallback xmlns="">
      <p:transition spd="slow" advTm="5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C87431-5554-9F76-5BF7-C9A0C03F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6482"/>
            <a:ext cx="10972800" cy="114300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C3FC9AB-DEF3-8EE0-89D5-3DC385B52171}"/>
              </a:ext>
            </a:extLst>
          </p:cNvPr>
          <p:cNvSpPr txBox="1">
            <a:spLocks/>
          </p:cNvSpPr>
          <p:nvPr/>
        </p:nvSpPr>
        <p:spPr>
          <a:xfrm>
            <a:off x="609600" y="1170626"/>
            <a:ext cx="10972802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US" sz="2800" b="1" kern="0" dirty="0"/>
              <a:t>R</a:t>
            </a:r>
            <a:r>
              <a:rPr lang="en-US" sz="2800" kern="0" dirty="0"/>
              <a:t>elative </a:t>
            </a:r>
            <a:r>
              <a:rPr lang="en-US" sz="2800" b="1" kern="0" dirty="0"/>
              <a:t>M</a:t>
            </a:r>
            <a:r>
              <a:rPr lang="en-US" sz="2800" kern="0" dirty="0"/>
              <a:t>acro </a:t>
            </a:r>
            <a:r>
              <a:rPr lang="en-US" sz="2800" b="1" kern="0" dirty="0"/>
              <a:t>P</a:t>
            </a:r>
            <a:r>
              <a:rPr lang="en-US" sz="2800" kern="0" dirty="0"/>
              <a:t>lacement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017EB-896B-79D9-B06C-097927459964}"/>
              </a:ext>
            </a:extLst>
          </p:cNvPr>
          <p:cNvSpPr txBox="1"/>
          <p:nvPr/>
        </p:nvSpPr>
        <p:spPr>
          <a:xfrm>
            <a:off x="4823792" y="1708968"/>
            <a:ext cx="328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Macro placement can be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38EFB-E701-E9AB-E8BE-645AF94B92F8}"/>
              </a:ext>
            </a:extLst>
          </p:cNvPr>
          <p:cNvGrpSpPr/>
          <p:nvPr/>
        </p:nvGrpSpPr>
        <p:grpSpPr>
          <a:xfrm>
            <a:off x="6294781" y="2602699"/>
            <a:ext cx="5711689" cy="3471723"/>
            <a:chOff x="6294781" y="2602699"/>
            <a:chExt cx="5711689" cy="3471723"/>
          </a:xfrm>
        </p:grpSpPr>
        <p:pic>
          <p:nvPicPr>
            <p:cNvPr id="16" name="Picture 15" descr="Diagram, PowerPoint&#10;&#10;Description automatically generated">
              <a:extLst>
                <a:ext uri="{FF2B5EF4-FFF2-40B4-BE49-F238E27FC236}">
                  <a16:creationId xmlns:a16="http://schemas.microsoft.com/office/drawing/2014/main" id="{BA3FD6E6-2355-279E-D244-6DD2CA57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331" y="2602699"/>
              <a:ext cx="3896139" cy="347172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396C6E-2CCA-4164-85C4-4C2978CA31BA}"/>
                </a:ext>
              </a:extLst>
            </p:cNvPr>
            <p:cNvSpPr txBox="1"/>
            <p:nvPr/>
          </p:nvSpPr>
          <p:spPr>
            <a:xfrm>
              <a:off x="6294781" y="2981739"/>
              <a:ext cx="1742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With respect to another macro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A15E7C-C2A2-093F-9F73-A1525A9E6EA1}"/>
              </a:ext>
            </a:extLst>
          </p:cNvPr>
          <p:cNvGrpSpPr/>
          <p:nvPr/>
        </p:nvGrpSpPr>
        <p:grpSpPr>
          <a:xfrm>
            <a:off x="609600" y="2701141"/>
            <a:ext cx="5486400" cy="3373281"/>
            <a:chOff x="609600" y="2701141"/>
            <a:chExt cx="5486400" cy="3373281"/>
          </a:xfrm>
        </p:grpSpPr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850721A-7389-DDF2-CF56-8241009A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701141"/>
              <a:ext cx="3896139" cy="337328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60470-2A2A-94A2-9649-280244F64E9D}"/>
                </a:ext>
              </a:extLst>
            </p:cNvPr>
            <p:cNvSpPr txBox="1"/>
            <p:nvPr/>
          </p:nvSpPr>
          <p:spPr>
            <a:xfrm>
              <a:off x="4479232" y="2981739"/>
              <a:ext cx="1616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With respect to core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477F5-8986-C029-3A17-753327414F49}"/>
              </a:ext>
            </a:extLst>
          </p:cNvPr>
          <p:cNvCxnSpPr/>
          <p:nvPr/>
        </p:nvCxnSpPr>
        <p:spPr>
          <a:xfrm flipH="1">
            <a:off x="4750903" y="2120434"/>
            <a:ext cx="1093306" cy="86130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A82AE8-1969-6971-C85F-8D6A3449D357}"/>
              </a:ext>
            </a:extLst>
          </p:cNvPr>
          <p:cNvCxnSpPr>
            <a:cxnSpLocks/>
          </p:cNvCxnSpPr>
          <p:nvPr/>
        </p:nvCxnSpPr>
        <p:spPr>
          <a:xfrm>
            <a:off x="6520070" y="2111721"/>
            <a:ext cx="1338470" cy="87001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761853-50FA-2678-F684-6B1F7B87037D}"/>
              </a:ext>
            </a:extLst>
          </p:cNvPr>
          <p:cNvSpPr txBox="1"/>
          <p:nvPr/>
        </p:nvSpPr>
        <p:spPr>
          <a:xfrm>
            <a:off x="4664765" y="4212376"/>
            <a:ext cx="328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Relative placement applicable in both the scenarios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D3006FD-73D4-0274-2E5A-1E438C4EFB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4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63"/>
    </mc:Choice>
    <mc:Fallback xmlns="">
      <p:transition spd="slow" advTm="32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4|2.2|0.7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indsor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2036</Words>
  <Application>Microsoft Office PowerPoint</Application>
  <PresentationFormat>Widescreen</PresentationFormat>
  <Paragraphs>482</Paragraphs>
  <Slides>25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Baguet Script</vt:lpstr>
      <vt:lpstr>Calibri</vt:lpstr>
      <vt:lpstr>Calibri Light</vt:lpstr>
      <vt:lpstr>Rockwell</vt:lpstr>
      <vt:lpstr>Script MT Bold</vt:lpstr>
      <vt:lpstr>Segoe UI</vt:lpstr>
      <vt:lpstr>Wingdings</vt:lpstr>
      <vt:lpstr>Office Theme</vt:lpstr>
      <vt:lpstr>UWindsorTemplate</vt:lpstr>
      <vt:lpstr>Relative macro placement for faster physical design process   METRIC 2022        Mohit Sharma Dr. Mohammed A. S. Khalid    Date: October 29th, 2022  University of Windsor Department of Electrical and Computer Engineering </vt:lpstr>
      <vt:lpstr>Outline</vt:lpstr>
      <vt:lpstr>Background and Motivation</vt:lpstr>
      <vt:lpstr>Background and Motivation</vt:lpstr>
      <vt:lpstr>Background and Motivation</vt:lpstr>
      <vt:lpstr>Background and Motivation</vt:lpstr>
      <vt:lpstr>Background and Motivation</vt:lpstr>
      <vt:lpstr>Main Contribution</vt:lpstr>
      <vt:lpstr>Methodology</vt:lpstr>
      <vt:lpstr>PowerPoint Presentation</vt:lpstr>
      <vt:lpstr>PowerPoint Presentation</vt:lpstr>
      <vt:lpstr>PowerPoint Presentation</vt:lpstr>
      <vt:lpstr>PowerPoint Presentation</vt:lpstr>
      <vt:lpstr>Methodology</vt:lpstr>
      <vt:lpstr>Methodology</vt:lpstr>
      <vt:lpstr>Methodology</vt:lpstr>
      <vt:lpstr>Our Methodology</vt:lpstr>
      <vt:lpstr>Our Methodology</vt:lpstr>
      <vt:lpstr>Experimental Results</vt:lpstr>
      <vt:lpstr>Experimental Results</vt:lpstr>
      <vt:lpstr> Experimental Results</vt:lpstr>
      <vt:lpstr>Experimental Results</vt:lpstr>
      <vt:lpstr>Conclusion &amp; Future Work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macro placement for faster physical design process  Mohit Sharma  University of Windsor Department of Electrical and Computer Engineering </dc:title>
  <dc:creator>MOHIT SHARMA</dc:creator>
  <cp:lastModifiedBy>MOHIT SHARMA</cp:lastModifiedBy>
  <cp:revision>10</cp:revision>
  <dcterms:created xsi:type="dcterms:W3CDTF">2022-10-14T18:29:22Z</dcterms:created>
  <dcterms:modified xsi:type="dcterms:W3CDTF">2022-10-26T01:27:17Z</dcterms:modified>
</cp:coreProperties>
</file>